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5"/>
  </p:handoutMasterIdLst>
  <p:sldIdLst>
    <p:sldId id="258" r:id="rId2"/>
    <p:sldId id="276" r:id="rId3"/>
  </p:sldIdLst>
  <p:sldSz cx="6858000" cy="9906000" type="A4"/>
  <p:notesSz cx="9928225"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CBDD"/>
    <a:srgbClr val="FF3399"/>
    <a:srgbClr val="007E39"/>
    <a:srgbClr val="009A46"/>
    <a:srgbClr val="0B2B93"/>
    <a:srgbClr val="2857EE"/>
    <a:srgbClr val="FF99FF"/>
    <a:srgbClr val="E24EC6"/>
    <a:srgbClr val="EAEA2E"/>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09" autoAdjust="0"/>
  </p:normalViewPr>
  <p:slideViewPr>
    <p:cSldViewPr showGuides="1">
      <p:cViewPr varScale="1">
        <p:scale>
          <a:sx n="74" d="100"/>
          <a:sy n="74" d="100"/>
        </p:scale>
        <p:origin x="858" y="6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303313" cy="34021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5622594" y="0"/>
            <a:ext cx="4303313" cy="340210"/>
          </a:xfrm>
          <a:prstGeom prst="rect">
            <a:avLst/>
          </a:prstGeom>
        </p:spPr>
        <p:txBody>
          <a:bodyPr vert="horz" lIns="91440" tIns="45720" rIns="91440" bIns="45720" rtlCol="0"/>
          <a:lstStyle>
            <a:lvl1pPr algn="r">
              <a:defRPr sz="1200"/>
            </a:lvl1pPr>
          </a:lstStyle>
          <a:p>
            <a:fld id="{BD143E6C-20A6-4073-BC9E-EDE0536FA071}" type="datetimeFigureOut">
              <a:rPr lang="ru-RU" smtClean="0"/>
              <a:t>14.03.2025</a:t>
            </a:fld>
            <a:endParaRPr lang="ru-RU" dirty="0"/>
          </a:p>
        </p:txBody>
      </p:sp>
      <p:sp>
        <p:nvSpPr>
          <p:cNvPr id="4" name="Нижний колонтитул 3"/>
          <p:cNvSpPr>
            <a:spLocks noGrp="1"/>
          </p:cNvSpPr>
          <p:nvPr>
            <p:ph type="ftr" sz="quarter" idx="2"/>
          </p:nvPr>
        </p:nvSpPr>
        <p:spPr>
          <a:xfrm>
            <a:off x="0" y="6456378"/>
            <a:ext cx="4303313" cy="340210"/>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5622594" y="6456378"/>
            <a:ext cx="4303313" cy="340210"/>
          </a:xfrm>
          <a:prstGeom prst="rect">
            <a:avLst/>
          </a:prstGeom>
        </p:spPr>
        <p:txBody>
          <a:bodyPr vert="horz" lIns="91440" tIns="45720" rIns="91440" bIns="45720" rtlCol="0" anchor="b"/>
          <a:lstStyle>
            <a:lvl1pPr algn="r">
              <a:defRPr sz="1200"/>
            </a:lvl1pPr>
          </a:lstStyle>
          <a:p>
            <a:fld id="{CD175131-4C0D-4D84-98E2-6175DCD3B92B}" type="slidenum">
              <a:rPr lang="ru-RU" smtClean="0"/>
              <a:t>‹#›</a:t>
            </a:fld>
            <a:endParaRPr lang="ru-RU"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302125" cy="339725"/>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5622925" y="0"/>
            <a:ext cx="4303713" cy="339725"/>
          </a:xfrm>
          <a:prstGeom prst="rect">
            <a:avLst/>
          </a:prstGeom>
        </p:spPr>
        <p:txBody>
          <a:bodyPr vert="horz" lIns="91440" tIns="45720" rIns="91440" bIns="45720" rtlCol="0"/>
          <a:lstStyle>
            <a:lvl1pPr algn="r">
              <a:defRPr sz="1200"/>
            </a:lvl1pPr>
          </a:lstStyle>
          <a:p>
            <a:fld id="{4BF98954-B977-4C6C-8E1B-651B26971CBA}" type="datetimeFigureOut">
              <a:rPr lang="ru-RU" smtClean="0"/>
              <a:t>14.03.2025</a:t>
            </a:fld>
            <a:endParaRPr lang="ru-RU" dirty="0"/>
          </a:p>
        </p:txBody>
      </p:sp>
      <p:sp>
        <p:nvSpPr>
          <p:cNvPr id="4" name="Образ слайда 3"/>
          <p:cNvSpPr>
            <a:spLocks noGrp="1" noRot="1" noChangeAspect="1"/>
          </p:cNvSpPr>
          <p:nvPr>
            <p:ph type="sldImg" idx="2"/>
          </p:nvPr>
        </p:nvSpPr>
        <p:spPr>
          <a:xfrm>
            <a:off x="4081463" y="509588"/>
            <a:ext cx="1765300" cy="2549525"/>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992188" y="3228975"/>
            <a:ext cx="7943850" cy="3059113"/>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6456363"/>
            <a:ext cx="4302125" cy="339725"/>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5622925" y="6456363"/>
            <a:ext cx="4303713" cy="339725"/>
          </a:xfrm>
          <a:prstGeom prst="rect">
            <a:avLst/>
          </a:prstGeom>
        </p:spPr>
        <p:txBody>
          <a:bodyPr vert="horz" lIns="91440" tIns="45720" rIns="91440" bIns="45720" rtlCol="0" anchor="b"/>
          <a:lstStyle>
            <a:lvl1pPr algn="r">
              <a:defRPr sz="1200"/>
            </a:lvl1pPr>
          </a:lstStyle>
          <a:p>
            <a:fld id="{0D3D7FF0-32FB-4EDC-A74B-8509BE7A015F}" type="slidenum">
              <a:rPr lang="ru-RU" smtClean="0"/>
              <a:t>‹#›</a:t>
            </a:fld>
            <a:endParaRPr lang="ru-RU"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171450" y="330200"/>
            <a:ext cx="6521958" cy="871728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58749" y="7733502"/>
            <a:ext cx="6542532" cy="1923393"/>
            <a:chOff x="-3905250" y="4294188"/>
            <a:chExt cx="13011150" cy="1892300"/>
          </a:xfrm>
        </p:grpSpPr>
        <p:sp>
          <p:nvSpPr>
            <p:cNvPr id="11"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2"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3"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4"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5" name="Freeform 10"/>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Title 1"/>
          <p:cNvSpPr>
            <a:spLocks noGrp="1"/>
          </p:cNvSpPr>
          <p:nvPr>
            <p:ph type="ctrTitle"/>
          </p:nvPr>
        </p:nvSpPr>
        <p:spPr>
          <a:xfrm>
            <a:off x="514350" y="2311400"/>
            <a:ext cx="5829300" cy="2571267"/>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28700" y="5136446"/>
            <a:ext cx="4800600" cy="2127956"/>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171450" y="330200"/>
            <a:ext cx="6521958" cy="2060448"/>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ECAE7DB-6FD6-41D2-843A-30616D9FF9C6}" type="slidenum">
              <a:rPr lang="ru-RU" smtClean="0"/>
              <a:t>‹#›</a:t>
            </a:fld>
            <a:endParaRPr lang="ru-RU" dirty="0"/>
          </a:p>
        </p:txBody>
      </p:sp>
      <p:grpSp>
        <p:nvGrpSpPr>
          <p:cNvPr id="15" name="Group 14"/>
          <p:cNvGrpSpPr>
            <a:grpSpLocks noChangeAspect="1"/>
          </p:cNvGrpSpPr>
          <p:nvPr/>
        </p:nvGrpSpPr>
        <p:grpSpPr bwMode="hidden">
          <a:xfrm>
            <a:off x="158749" y="1031609"/>
            <a:ext cx="6542532" cy="1923393"/>
            <a:chOff x="-3905250" y="4294188"/>
            <a:chExt cx="13011150" cy="1892300"/>
          </a:xfrm>
        </p:grpSpPr>
        <p:sp>
          <p:nvSpPr>
            <p:cNvPr id="16"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7"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8"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9"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20" name="Freeform 19"/>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Vertical Title 1"/>
          <p:cNvSpPr>
            <a:spLocks noGrp="1"/>
          </p:cNvSpPr>
          <p:nvPr>
            <p:ph type="title" orient="vert"/>
          </p:nvPr>
        </p:nvSpPr>
        <p:spPr>
          <a:xfrm>
            <a:off x="4972050" y="2091268"/>
            <a:ext cx="1543050" cy="648170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342900" y="2091267"/>
            <a:ext cx="4514850" cy="6481705"/>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ECAE7DB-6FD6-41D2-843A-30616D9FF9C6}" type="slidenum">
              <a:rPr lang="ru-RU" smtClean="0"/>
              <a:t>‹#›</a:t>
            </a:fld>
            <a:endParaRPr lang="ru-RU" dirty="0"/>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171450" y="330200"/>
            <a:ext cx="6521958" cy="6841744"/>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p:nvPr/>
        </p:nvSpPr>
        <p:spPr bwMode="hidden">
          <a:xfrm>
            <a:off x="4535579" y="6071855"/>
            <a:ext cx="2157322" cy="1031371"/>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0" name="Freeform 18"/>
          <p:cNvSpPr/>
          <p:nvPr/>
        </p:nvSpPr>
        <p:spPr bwMode="hidden">
          <a:xfrm>
            <a:off x="1964490" y="5886530"/>
            <a:ext cx="4158386" cy="1227977"/>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1" name="Freeform 22"/>
          <p:cNvSpPr/>
          <p:nvPr/>
        </p:nvSpPr>
        <p:spPr bwMode="hidden">
          <a:xfrm>
            <a:off x="2121546" y="5904256"/>
            <a:ext cx="4100985" cy="1118393"/>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2" name="Freeform 26"/>
          <p:cNvSpPr/>
          <p:nvPr/>
        </p:nvSpPr>
        <p:spPr bwMode="hidden">
          <a:xfrm>
            <a:off x="4207117" y="5884919"/>
            <a:ext cx="2481000" cy="941126"/>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3" name="Freeform 10"/>
          <p:cNvSpPr/>
          <p:nvPr/>
        </p:nvSpPr>
        <p:spPr bwMode="hidden">
          <a:xfrm>
            <a:off x="158749" y="5862357"/>
            <a:ext cx="6542532" cy="1920929"/>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sp>
        <p:nvSpPr>
          <p:cNvPr id="2" name="Title 1"/>
          <p:cNvSpPr>
            <a:spLocks noGrp="1"/>
          </p:cNvSpPr>
          <p:nvPr>
            <p:ph type="title"/>
          </p:nvPr>
        </p:nvSpPr>
        <p:spPr>
          <a:xfrm>
            <a:off x="517524" y="3558476"/>
            <a:ext cx="5829300" cy="2201333"/>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025524" y="2076315"/>
            <a:ext cx="4813301" cy="1357490"/>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6ECAE7DB-6FD6-41D2-843A-30616D9FF9C6}" type="slidenum">
              <a:rPr lang="ru-RU" smtClean="0"/>
              <a:t>‹#›</a:t>
            </a:fld>
            <a:endParaRPr lang="ru-RU" dirty="0"/>
          </a:p>
        </p:txBody>
      </p:sp>
      <p:sp>
        <p:nvSpPr>
          <p:cNvPr id="9" name="Content Placeholder 8"/>
          <p:cNvSpPr>
            <a:spLocks noGrp="1"/>
          </p:cNvSpPr>
          <p:nvPr>
            <p:ph sz="quarter" idx="13"/>
          </p:nvPr>
        </p:nvSpPr>
        <p:spPr>
          <a:xfrm>
            <a:off x="507491" y="3869944"/>
            <a:ext cx="2866644" cy="497941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3483864" y="3869944"/>
            <a:ext cx="2866644" cy="497941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507492" y="3868387"/>
            <a:ext cx="2866644" cy="924101"/>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508000" y="4953001"/>
            <a:ext cx="2865041" cy="389590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486150" y="3868385"/>
            <a:ext cx="2866644" cy="924101"/>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483769" y="4953001"/>
            <a:ext cx="2866644" cy="389590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171450" y="330200"/>
            <a:ext cx="6521958" cy="2060448"/>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58749" y="1031609"/>
            <a:ext cx="6542532" cy="1920929"/>
            <a:chOff x="-3905251" y="4294188"/>
            <a:chExt cx="13027839" cy="1892300"/>
          </a:xfrm>
        </p:grpSpPr>
        <p:sp>
          <p:nvSpPr>
            <p:cNvPr id="7"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8"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9"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0"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1" name="Freeform 10"/>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Date Placeholder 1"/>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171450" y="330200"/>
            <a:ext cx="6521958" cy="2060448"/>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6ECAE7DB-6FD6-41D2-843A-30616D9FF9C6}" type="slidenum">
              <a:rPr lang="ru-RU" smtClean="0"/>
              <a:t>‹#›</a:t>
            </a:fld>
            <a:endParaRPr lang="ru-RU" dirty="0"/>
          </a:p>
        </p:txBody>
      </p:sp>
      <p:sp>
        <p:nvSpPr>
          <p:cNvPr id="4" name="Text Placeholder 3"/>
          <p:cNvSpPr>
            <a:spLocks noGrp="1"/>
          </p:cNvSpPr>
          <p:nvPr>
            <p:ph type="body" sz="half" idx="2"/>
          </p:nvPr>
        </p:nvSpPr>
        <p:spPr>
          <a:xfrm>
            <a:off x="685800" y="5173134"/>
            <a:ext cx="2514600" cy="2751668"/>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158749" y="1031609"/>
            <a:ext cx="6542532" cy="1923393"/>
            <a:chOff x="-3905250" y="4294188"/>
            <a:chExt cx="13011150" cy="1892300"/>
          </a:xfrm>
        </p:grpSpPr>
        <p:sp>
          <p:nvSpPr>
            <p:cNvPr id="25"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26"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27"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28"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29" name="Freeform 28"/>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2" name="Title 21"/>
          <p:cNvSpPr>
            <a:spLocks noGrp="1"/>
          </p:cNvSpPr>
          <p:nvPr>
            <p:ph type="title"/>
          </p:nvPr>
        </p:nvSpPr>
        <p:spPr>
          <a:xfrm>
            <a:off x="685800" y="3302000"/>
            <a:ext cx="2514600" cy="1809496"/>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3488972" y="2641600"/>
            <a:ext cx="2928057" cy="5503333"/>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171450" y="330200"/>
            <a:ext cx="6521958" cy="871728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58749" y="7733502"/>
            <a:ext cx="6542532" cy="1923393"/>
            <a:chOff x="-3905250" y="4294188"/>
            <a:chExt cx="13011150" cy="1892300"/>
          </a:xfrm>
        </p:grpSpPr>
        <p:sp>
          <p:nvSpPr>
            <p:cNvPr id="10"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1"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2"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3"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4" name="Freeform 10"/>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Title 1"/>
          <p:cNvSpPr>
            <a:spLocks noGrp="1"/>
          </p:cNvSpPr>
          <p:nvPr>
            <p:ph type="title"/>
          </p:nvPr>
        </p:nvSpPr>
        <p:spPr>
          <a:xfrm>
            <a:off x="3655617" y="489186"/>
            <a:ext cx="2859484" cy="3509905"/>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3651250" y="4023548"/>
            <a:ext cx="2863850" cy="349767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9A88081-C3A6-40CA-B35D-4693FFDB4CC9}" type="datetimeFigureOut">
              <a:rPr lang="ru-RU" smtClean="0"/>
              <a:t>14.03.2025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6ECAE7DB-6FD6-41D2-843A-30616D9FF9C6}" type="slidenum">
              <a:rPr lang="ru-RU" smtClean="0"/>
              <a:t>‹#›</a:t>
            </a:fld>
            <a:endParaRPr lang="ru-RU" dirty="0"/>
          </a:p>
        </p:txBody>
      </p:sp>
      <p:sp>
        <p:nvSpPr>
          <p:cNvPr id="3" name="Picture Placeholder 2"/>
          <p:cNvSpPr>
            <a:spLocks noGrp="1"/>
          </p:cNvSpPr>
          <p:nvPr>
            <p:ph type="pic" idx="1"/>
          </p:nvPr>
        </p:nvSpPr>
        <p:spPr>
          <a:xfrm>
            <a:off x="628650" y="1981200"/>
            <a:ext cx="2674620" cy="422656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71450" y="330200"/>
            <a:ext cx="6521958" cy="356616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58749" y="2425842"/>
            <a:ext cx="6542532" cy="1920929"/>
            <a:chOff x="-3905251" y="4294188"/>
            <a:chExt cx="13027839" cy="1892300"/>
          </a:xfrm>
        </p:grpSpPr>
        <p:sp>
          <p:nvSpPr>
            <p:cNvPr id="17"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8"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9"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20"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21" name="Freeform 10"/>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Title Placeholder 1"/>
          <p:cNvSpPr>
            <a:spLocks noGrp="1"/>
          </p:cNvSpPr>
          <p:nvPr>
            <p:ph type="title"/>
          </p:nvPr>
        </p:nvSpPr>
        <p:spPr>
          <a:xfrm>
            <a:off x="342900" y="488696"/>
            <a:ext cx="6172200" cy="180949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3872754" y="9028015"/>
            <a:ext cx="2840018" cy="527403"/>
          </a:xfrm>
          <a:prstGeom prst="rect">
            <a:avLst/>
          </a:prstGeom>
        </p:spPr>
        <p:txBody>
          <a:bodyPr vert="horz" lIns="91440" tIns="45720" rIns="91440" bIns="45720" rtlCol="0" anchor="ctr"/>
          <a:lstStyle>
            <a:lvl1pPr algn="r">
              <a:defRPr sz="1000">
                <a:solidFill>
                  <a:schemeClr val="tx2"/>
                </a:solidFill>
              </a:defRPr>
            </a:lvl1pPr>
          </a:lstStyle>
          <a:p>
            <a:fld id="{89A88081-C3A6-40CA-B35D-4693FFDB4CC9}" type="datetimeFigureOut">
              <a:rPr lang="ru-RU" smtClean="0"/>
              <a:t>14.03.2025</a:t>
            </a:fld>
            <a:endParaRPr lang="ru-RU" dirty="0"/>
          </a:p>
        </p:txBody>
      </p:sp>
      <p:sp>
        <p:nvSpPr>
          <p:cNvPr id="5" name="Footer Placeholder 4"/>
          <p:cNvSpPr>
            <a:spLocks noGrp="1"/>
          </p:cNvSpPr>
          <p:nvPr>
            <p:ph type="ftr" sz="quarter" idx="3"/>
          </p:nvPr>
        </p:nvSpPr>
        <p:spPr>
          <a:xfrm>
            <a:off x="145229" y="9028015"/>
            <a:ext cx="2840018" cy="527403"/>
          </a:xfrm>
          <a:prstGeom prst="rect">
            <a:avLst/>
          </a:prstGeom>
        </p:spPr>
        <p:txBody>
          <a:bodyPr vert="horz" lIns="91440" tIns="45720" rIns="91440" bIns="45720" rtlCol="0" anchor="ctr"/>
          <a:lstStyle>
            <a:lvl1pPr algn="l">
              <a:defRPr sz="1000">
                <a:solidFill>
                  <a:schemeClr val="tx2"/>
                </a:solidFill>
              </a:defRPr>
            </a:lvl1pPr>
          </a:lstStyle>
          <a:p>
            <a:endParaRPr lang="ru-RU" dirty="0"/>
          </a:p>
        </p:txBody>
      </p:sp>
      <p:sp>
        <p:nvSpPr>
          <p:cNvPr id="6" name="Slide Number Placeholder 5"/>
          <p:cNvSpPr>
            <a:spLocks noGrp="1"/>
          </p:cNvSpPr>
          <p:nvPr>
            <p:ph type="sldNum" sz="quarter" idx="4"/>
          </p:nvPr>
        </p:nvSpPr>
        <p:spPr>
          <a:xfrm>
            <a:off x="2993316" y="9028014"/>
            <a:ext cx="871370" cy="527403"/>
          </a:xfrm>
          <a:prstGeom prst="rect">
            <a:avLst/>
          </a:prstGeom>
        </p:spPr>
        <p:txBody>
          <a:bodyPr vert="horz" lIns="91440" tIns="45720" rIns="91440" bIns="45720" rtlCol="0" anchor="ctr"/>
          <a:lstStyle>
            <a:lvl1pPr algn="ctr">
              <a:defRPr sz="1000">
                <a:solidFill>
                  <a:schemeClr val="tx2"/>
                </a:solidFill>
              </a:defRPr>
            </a:lvl1pPr>
          </a:lstStyle>
          <a:p>
            <a:fld id="{6ECAE7DB-6FD6-41D2-843A-30616D9FF9C6}" type="slidenum">
              <a:rPr lang="ru-RU" smtClean="0"/>
              <a:t>‹#›</a:t>
            </a:fld>
            <a:endParaRPr lang="ru-RU" dirty="0"/>
          </a:p>
        </p:txBody>
      </p:sp>
      <p:sp>
        <p:nvSpPr>
          <p:cNvPr id="3" name="Text Placeholder 2"/>
          <p:cNvSpPr>
            <a:spLocks noGrp="1"/>
          </p:cNvSpPr>
          <p:nvPr>
            <p:ph type="body" idx="1"/>
          </p:nvPr>
        </p:nvSpPr>
        <p:spPr>
          <a:xfrm>
            <a:off x="654051" y="3864563"/>
            <a:ext cx="5556250" cy="4984339"/>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anose="05050102010706020507" pitchFamily="18" charset="2"/>
        <a:buChar char=""/>
        <a:defRPr sz="2400" kern="1200">
          <a:solidFill>
            <a:schemeClr val="tx2"/>
          </a:solidFill>
          <a:latin typeface="+mn-lt"/>
          <a:ea typeface="+mn-ea"/>
          <a:cs typeface="+mn-cs"/>
        </a:defRPr>
      </a:lvl1pPr>
      <a:lvl2pPr marL="576580" indent="-274320" algn="l" defTabSz="914400" rtl="0" eaLnBrk="1" latinLnBrk="0" hangingPunct="1">
        <a:spcBef>
          <a:spcPct val="20000"/>
        </a:spcBef>
        <a:buClr>
          <a:schemeClr val="accent1"/>
        </a:buClr>
        <a:buSzPct val="100000"/>
        <a:buFont typeface="Symbol" panose="05050102010706020507" pitchFamily="18" charset="2"/>
        <a:buChar char=""/>
        <a:defRPr sz="2200" kern="1200">
          <a:solidFill>
            <a:schemeClr val="tx2"/>
          </a:solidFill>
          <a:latin typeface="+mn-lt"/>
          <a:ea typeface="+mn-ea"/>
          <a:cs typeface="+mn-cs"/>
        </a:defRPr>
      </a:lvl2pPr>
      <a:lvl3pPr marL="855980" indent="-228600" algn="l" defTabSz="914400" rtl="0" eaLnBrk="1" latinLnBrk="0" hangingPunct="1">
        <a:spcBef>
          <a:spcPct val="20000"/>
        </a:spcBef>
        <a:buClr>
          <a:schemeClr val="accent1"/>
        </a:buClr>
        <a:buSzPct val="100000"/>
        <a:buFont typeface="Symbol" panose="05050102010706020507"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anose="05050102010706020507"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anose="05050102010706020507"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microsoft.com/office/2007/relationships/hdphoto" Target="../media/hdphoto1.wdp"/><Relationship Id="rId7"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13.jpeg"/><Relationship Id="rId3" Type="http://schemas.microsoft.com/office/2007/relationships/hdphoto" Target="../media/hdphoto1.wdp"/><Relationship Id="rId7"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https://top-fon.com/uploads/posts/2023-01/1674981151_top-fon-com-p-spokoinii-fon-dlya-prezentatsii-minimalizm-34.jpg"/>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rot="16200000" flipV="1">
            <a:off x="-1524115" y="1508831"/>
            <a:ext cx="9890947" cy="6873288"/>
          </a:xfrm>
          <a:prstGeom prst="rect">
            <a:avLst/>
          </a:prstGeom>
          <a:noFill/>
          <a:extLst>
            <a:ext uri="{909E8E84-426E-40DD-AFC4-6F175D3DCCD1}">
              <a14:hiddenFill xmlns:a14="http://schemas.microsoft.com/office/drawing/2010/main">
                <a:solidFill>
                  <a:srgbClr val="FFFFFF"/>
                </a:solidFill>
              </a14:hiddenFill>
            </a:ext>
          </a:extLst>
        </p:spPr>
      </p:pic>
      <p:sp>
        <p:nvSpPr>
          <p:cNvPr id="48" name="Прямоугольник 47"/>
          <p:cNvSpPr/>
          <p:nvPr/>
        </p:nvSpPr>
        <p:spPr>
          <a:xfrm>
            <a:off x="32925" y="776536"/>
            <a:ext cx="6825078" cy="923330"/>
          </a:xfrm>
          <a:prstGeom prst="rect">
            <a:avLst/>
          </a:prstGeom>
          <a:noFill/>
          <a:ln w="76200">
            <a:noFill/>
          </a:ln>
        </p:spPr>
        <p:txBody>
          <a:bodyPr wrap="square">
            <a:spAutoFit/>
          </a:bodyPr>
          <a:lstStyle/>
          <a:p>
            <a:pPr algn="ctr"/>
            <a:r>
              <a:rPr lang="en-US" b="1" dirty="0">
                <a:solidFill>
                  <a:srgbClr val="C00000"/>
                </a:solidFill>
                <a:effectLst>
                  <a:outerShdw blurRad="38100" dist="38100" dir="2700000" algn="tl">
                    <a:srgbClr val="000000">
                      <a:alpha val="43137"/>
                    </a:srgbClr>
                  </a:outerShdw>
                </a:effectLst>
                <a:latin typeface="Segoe Print" panose="02000600000000000000" pitchFamily="2" charset="0"/>
                <a:cs typeface="Times New Roman" panose="02020603050405020304" pitchFamily="18" charset="0"/>
              </a:rPr>
              <a:t>ПАМЯТКА </a:t>
            </a:r>
            <a:endParaRPr lang="en-US" b="1" dirty="0" smtClean="0">
              <a:solidFill>
                <a:srgbClr val="C00000"/>
              </a:solidFill>
              <a:effectLst>
                <a:outerShdw blurRad="38100" dist="38100" dir="2700000" algn="tl">
                  <a:srgbClr val="000000">
                    <a:alpha val="43137"/>
                  </a:srgbClr>
                </a:outerShdw>
              </a:effectLst>
              <a:latin typeface="Segoe Print" panose="02000600000000000000" pitchFamily="2" charset="0"/>
              <a:cs typeface="Times New Roman" panose="02020603050405020304" pitchFamily="18" charset="0"/>
            </a:endParaRPr>
          </a:p>
          <a:p>
            <a:pPr algn="ctr"/>
            <a:r>
              <a:rPr lang="ru-RU" b="1" dirty="0" smtClean="0">
                <a:solidFill>
                  <a:schemeClr val="tx1">
                    <a:lumMod val="95000"/>
                    <a:lumOff val="5000"/>
                  </a:schemeClr>
                </a:solidFill>
                <a:latin typeface="Times New Roman" panose="02020603050405020304" pitchFamily="18" charset="0"/>
                <a:cs typeface="Times New Roman" panose="02020603050405020304" pitchFamily="18" charset="0"/>
              </a:rPr>
              <a:t>«Семья, как ключевой фактор успеха ребенка»</a:t>
            </a:r>
          </a:p>
          <a:p>
            <a:pPr algn="ctr"/>
            <a:r>
              <a:rPr lang="ru-RU" b="1" dirty="0" smtClean="0">
                <a:solidFill>
                  <a:schemeClr val="tx1">
                    <a:lumMod val="95000"/>
                    <a:lumOff val="5000"/>
                  </a:schemeClr>
                </a:solidFill>
                <a:latin typeface="Times New Roman" panose="02020603050405020304" pitchFamily="18" charset="0"/>
                <a:cs typeface="Times New Roman" panose="02020603050405020304" pitchFamily="18" charset="0"/>
              </a:rPr>
              <a:t>(для родителей)</a:t>
            </a:r>
            <a:endParaRPr lang="en-US" b="1" dirty="0" smtClean="0">
              <a:solidFill>
                <a:schemeClr val="tx1">
                  <a:lumMod val="95000"/>
                  <a:lumOff val="5000"/>
                </a:schemeClr>
              </a:solidFill>
              <a:latin typeface="Times New Roman" panose="02020603050405020304" pitchFamily="18" charset="0"/>
              <a:cs typeface="Times New Roman" panose="02020603050405020304" pitchFamily="18" charset="0"/>
            </a:endParaRPr>
          </a:p>
        </p:txBody>
      </p:sp>
      <p:pic>
        <p:nvPicPr>
          <p:cNvPr id="22" name="Рисунок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86995" y="7985891"/>
            <a:ext cx="2907034" cy="1615272"/>
          </a:xfrm>
          <a:prstGeom prst="rect">
            <a:avLst/>
          </a:prstGeom>
          <a:ln>
            <a:noFill/>
          </a:ln>
          <a:effectLst>
            <a:outerShdw blurRad="292100" dist="139700" dir="2700000" algn="tl" rotWithShape="0">
              <a:srgbClr val="333333">
                <a:alpha val="65000"/>
              </a:srgbClr>
            </a:outerShdw>
          </a:effectLst>
        </p:spPr>
      </p:pic>
      <p:sp>
        <p:nvSpPr>
          <p:cNvPr id="18" name="TextBox 17"/>
          <p:cNvSpPr txBox="1"/>
          <p:nvPr/>
        </p:nvSpPr>
        <p:spPr>
          <a:xfrm>
            <a:off x="42971" y="8000725"/>
            <a:ext cx="3180051" cy="1600438"/>
          </a:xfrm>
          <a:prstGeom prst="rect">
            <a:avLst/>
          </a:prstGeom>
          <a:solidFill>
            <a:schemeClr val="accent4">
              <a:lumMod val="20000"/>
              <a:lumOff val="80000"/>
            </a:schemeClr>
          </a:solidFill>
          <a:ln>
            <a:solidFill>
              <a:schemeClr val="tx1"/>
            </a:solidFill>
            <a:prstDash val="dash"/>
          </a:ln>
        </p:spPr>
        <p:txBody>
          <a:bodyPr wrap="square" rtlCol="0">
            <a:spAutoFit/>
          </a:bodyPr>
          <a:lstStyle/>
          <a:p>
            <a:pPr algn="just"/>
            <a:r>
              <a:rPr lang="ru-RU" sz="1400" b="1" i="1" dirty="0" smtClean="0">
                <a:solidFill>
                  <a:srgbClr val="C00000"/>
                </a:solidFill>
                <a:latin typeface="Times New Roman" panose="02020603050405020304" pitchFamily="18" charset="0"/>
                <a:cs typeface="Times New Roman" panose="02020603050405020304" pitchFamily="18" charset="0"/>
              </a:rPr>
              <a:t>Запрещение</a:t>
            </a:r>
            <a:r>
              <a:rPr lang="ru-RU" sz="1400" dirty="0" smtClean="0">
                <a:latin typeface="Times New Roman" panose="02020603050405020304" pitchFamily="18" charset="0"/>
                <a:cs typeface="Times New Roman" panose="02020603050405020304" pitchFamily="18" charset="0"/>
              </a:rPr>
              <a:t> предупреждает </a:t>
            </a:r>
            <a:r>
              <a:rPr lang="ru-RU" sz="1400" dirty="0">
                <a:latin typeface="Times New Roman" panose="02020603050405020304" pitchFamily="18" charset="0"/>
                <a:cs typeface="Times New Roman" panose="02020603050405020304" pitchFamily="18" charset="0"/>
              </a:rPr>
              <a:t>многие недостатки в поведении, учит детей разумно относиться к своим желаниям. </a:t>
            </a:r>
            <a:r>
              <a:rPr lang="ru-RU" sz="1400" dirty="0" smtClean="0">
                <a:latin typeface="Times New Roman" panose="02020603050405020304" pitchFamily="18" charset="0"/>
                <a:cs typeface="Times New Roman" panose="02020603050405020304" pitchFamily="18" charset="0"/>
              </a:rPr>
              <a:t>С </a:t>
            </a:r>
            <a:r>
              <a:rPr lang="ru-RU" sz="1400" dirty="0">
                <a:latin typeface="Times New Roman" panose="02020603050405020304" pitchFamily="18" charset="0"/>
                <a:cs typeface="Times New Roman" panose="02020603050405020304" pitchFamily="18" charset="0"/>
              </a:rPr>
              <a:t>детства надо учить человека управлять своими желаниями, правильно относиться к понятиям можно, надо, нельзя. </a:t>
            </a:r>
            <a:endParaRPr lang="ru-RU" sz="1400" b="1"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3395716" y="1728590"/>
            <a:ext cx="3388862" cy="1815882"/>
          </a:xfrm>
          <a:prstGeom prst="rect">
            <a:avLst/>
          </a:prstGeom>
          <a:solidFill>
            <a:schemeClr val="accent5">
              <a:lumMod val="40000"/>
              <a:lumOff val="60000"/>
            </a:schemeClr>
          </a:solidFill>
          <a:ln>
            <a:solidFill>
              <a:schemeClr val="tx1"/>
            </a:solidFill>
            <a:prstDash val="dash"/>
          </a:ln>
        </p:spPr>
        <p:txBody>
          <a:bodyPr wrap="square" rtlCol="0">
            <a:spAutoFit/>
          </a:bodyPr>
          <a:lstStyle/>
          <a:p>
            <a:pPr algn="just"/>
            <a:r>
              <a:rPr lang="ru-RU" sz="1400" b="1" i="1" dirty="0">
                <a:solidFill>
                  <a:srgbClr val="C00000"/>
                </a:solidFill>
                <a:latin typeface="Times New Roman" panose="02020603050405020304" pitchFamily="18" charset="0"/>
                <a:cs typeface="Times New Roman" panose="02020603050405020304" pitchFamily="18" charset="0"/>
              </a:rPr>
              <a:t>Атмосфера искренности</a:t>
            </a:r>
            <a:r>
              <a:rPr lang="ru-RU" sz="1400" dirty="0" smtClean="0">
                <a:latin typeface="Times New Roman" panose="02020603050405020304" pitchFamily="18" charset="0"/>
                <a:cs typeface="Times New Roman" panose="02020603050405020304" pitchFamily="18" charset="0"/>
              </a:rPr>
              <a:t>.</a:t>
            </a: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Если ребёнку нельзя сообщить чего-нибудь, то всегда лучше честно и прямо отказать в ответе или провести определённую границу в осведомлении, чем выдумывать вздор и потом запутываться в нём или чем лгать и обманывать</a:t>
            </a:r>
            <a:r>
              <a:rPr lang="ru-RU" sz="1400" dirty="0" smtClean="0">
                <a:latin typeface="Times New Roman" panose="02020603050405020304" pitchFamily="18" charset="0"/>
                <a:cs typeface="Times New Roman" panose="02020603050405020304" pitchFamily="18" charset="0"/>
              </a:rPr>
              <a:t>,</a:t>
            </a:r>
            <a:r>
              <a:rPr lang="ru-RU" sz="1400" dirty="0">
                <a:latin typeface="Times New Roman" panose="02020603050405020304" pitchFamily="18" charset="0"/>
                <a:cs typeface="Times New Roman" panose="02020603050405020304" pitchFamily="18" charset="0"/>
              </a:rPr>
              <a:t> и потом быть изобличённым детской проницательностью.</a:t>
            </a:r>
          </a:p>
        </p:txBody>
      </p:sp>
      <p:sp>
        <p:nvSpPr>
          <p:cNvPr id="16" name="TextBox 15"/>
          <p:cNvSpPr txBox="1"/>
          <p:nvPr/>
        </p:nvSpPr>
        <p:spPr>
          <a:xfrm>
            <a:off x="42971" y="4758061"/>
            <a:ext cx="3170006" cy="1815882"/>
          </a:xfrm>
          <a:prstGeom prst="rect">
            <a:avLst/>
          </a:prstGeom>
          <a:solidFill>
            <a:schemeClr val="accent4">
              <a:lumMod val="20000"/>
              <a:lumOff val="80000"/>
            </a:schemeClr>
          </a:solidFill>
          <a:ln>
            <a:solidFill>
              <a:schemeClr val="tx1"/>
            </a:solidFill>
            <a:prstDash val="dash"/>
          </a:ln>
        </p:spPr>
        <p:txBody>
          <a:bodyPr wrap="square" rtlCol="0">
            <a:spAutoFit/>
          </a:bodyPr>
          <a:lstStyle/>
          <a:p>
            <a:pPr algn="just"/>
            <a:r>
              <a:rPr lang="ru-RU" sz="1400" dirty="0">
                <a:latin typeface="Times New Roman" panose="02020603050405020304" pitchFamily="18" charset="0"/>
                <a:cs typeface="Times New Roman" panose="02020603050405020304" pitchFamily="18" charset="0"/>
              </a:rPr>
              <a:t>Регулярный </a:t>
            </a:r>
            <a:r>
              <a:rPr lang="ru-RU" sz="1400" b="1" i="1" dirty="0">
                <a:solidFill>
                  <a:srgbClr val="C00000"/>
                </a:solidFill>
                <a:latin typeface="Times New Roman" panose="02020603050405020304" pitchFamily="18" charset="0"/>
                <a:cs typeface="Times New Roman" panose="02020603050405020304" pitchFamily="18" charset="0"/>
              </a:rPr>
              <a:t>труд</a:t>
            </a:r>
            <a:r>
              <a:rPr lang="ru-RU" sz="1400" dirty="0">
                <a:latin typeface="Times New Roman" panose="02020603050405020304" pitchFamily="18" charset="0"/>
                <a:cs typeface="Times New Roman" panose="02020603050405020304" pitchFamily="18" charset="0"/>
              </a:rPr>
              <a:t> в присутствии ребёнка. Постоянно наблюдая за работой взрослых, ребёнок начинает, имитировать это в игре, а затем и сам включается в процесс труда как помощник, и, наконец, как самостоятельный исполнитель</a:t>
            </a:r>
            <a:r>
              <a:rPr lang="ru-RU" sz="1400" dirty="0" smtClean="0">
                <a:latin typeface="Times New Roman" panose="02020603050405020304" pitchFamily="18" charset="0"/>
                <a:cs typeface="Times New Roman" panose="02020603050405020304" pitchFamily="18" charset="0"/>
              </a:rPr>
              <a:t>.</a:t>
            </a:r>
          </a:p>
          <a:p>
            <a:pPr algn="just"/>
            <a:endParaRPr lang="ru-RU" sz="1400" b="1"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3409540" y="4777294"/>
            <a:ext cx="3381626" cy="1815882"/>
          </a:xfrm>
          <a:prstGeom prst="rect">
            <a:avLst/>
          </a:prstGeom>
          <a:solidFill>
            <a:schemeClr val="accent5">
              <a:lumMod val="40000"/>
              <a:lumOff val="60000"/>
            </a:schemeClr>
          </a:solidFill>
          <a:ln>
            <a:solidFill>
              <a:schemeClr val="tx1"/>
            </a:solidFill>
            <a:prstDash val="dash"/>
          </a:ln>
        </p:spPr>
        <p:txBody>
          <a:bodyPr wrap="square" rtlCol="0">
            <a:spAutoFit/>
          </a:bodyPr>
          <a:lstStyle/>
          <a:p>
            <a:pPr algn="just"/>
            <a:r>
              <a:rPr lang="ru-RU" sz="1400" dirty="0" smtClean="0">
                <a:latin typeface="Times New Roman" panose="02020603050405020304" pitchFamily="18" charset="0"/>
                <a:cs typeface="Times New Roman" panose="02020603050405020304" pitchFamily="18" charset="0"/>
              </a:rPr>
              <a:t>Надо </a:t>
            </a:r>
            <a:r>
              <a:rPr lang="ru-RU" sz="1400" dirty="0">
                <a:latin typeface="Times New Roman" panose="02020603050405020304" pitchFamily="18" charset="0"/>
                <a:cs typeface="Times New Roman" panose="02020603050405020304" pitchFamily="18" charset="0"/>
              </a:rPr>
              <a:t>суметь, не оскорбляя ребёнка, дать справедливую, хотя, может быть, и резкую оценку его действиям. </a:t>
            </a:r>
            <a:r>
              <a:rPr lang="ru-RU" sz="1400" b="1" i="1" dirty="0">
                <a:solidFill>
                  <a:srgbClr val="C00000"/>
                </a:solidFill>
                <a:latin typeface="Times New Roman" panose="02020603050405020304" pitchFamily="18" charset="0"/>
                <a:cs typeface="Times New Roman" panose="02020603050405020304" pitchFamily="18" charset="0"/>
              </a:rPr>
              <a:t>Искусство порицания</a:t>
            </a:r>
            <a:r>
              <a:rPr lang="ru-RU" sz="1400" dirty="0">
                <a:latin typeface="Times New Roman" panose="02020603050405020304" pitchFamily="18" charset="0"/>
                <a:cs typeface="Times New Roman" panose="02020603050405020304" pitchFamily="18" charset="0"/>
              </a:rPr>
              <a:t> состоит в мудром сочетании строгости и доброты. Очень важно, чтобы ребёнок в порицании взрослого почувствовал не только строгость, но и заботу о себе.</a:t>
            </a:r>
            <a:endParaRPr lang="ru-RU" sz="1400" b="1" dirty="0" smtClean="0">
              <a:solidFill>
                <a:srgbClr val="0B2B93"/>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2925" y="1728590"/>
            <a:ext cx="3180051" cy="1815882"/>
          </a:xfrm>
          <a:prstGeom prst="rect">
            <a:avLst/>
          </a:prstGeom>
          <a:solidFill>
            <a:schemeClr val="accent4">
              <a:lumMod val="20000"/>
              <a:lumOff val="80000"/>
            </a:schemeClr>
          </a:solidFill>
          <a:ln>
            <a:solidFill>
              <a:schemeClr val="tx1"/>
            </a:solidFill>
            <a:prstDash val="dash"/>
          </a:ln>
        </p:spPr>
        <p:txBody>
          <a:bodyPr wrap="square">
            <a:spAutoFit/>
          </a:bodyPr>
          <a:lstStyle/>
          <a:p>
            <a:pPr algn="just"/>
            <a:r>
              <a:rPr lang="ru-RU" sz="1400" b="1" i="1" dirty="0" smtClean="0">
                <a:solidFill>
                  <a:srgbClr val="C00000"/>
                </a:solidFill>
                <a:latin typeface="Times New Roman" panose="02020603050405020304" pitchFamily="18" charset="0"/>
                <a:cs typeface="Times New Roman" panose="02020603050405020304" pitchFamily="18" charset="0"/>
              </a:rPr>
              <a:t>Атмосфера </a:t>
            </a:r>
            <a:r>
              <a:rPr lang="ru-RU" sz="1400" b="1" i="1" dirty="0">
                <a:solidFill>
                  <a:srgbClr val="C00000"/>
                </a:solidFill>
                <a:latin typeface="Times New Roman" panose="02020603050405020304" pitchFamily="18" charset="0"/>
                <a:cs typeface="Times New Roman" panose="02020603050405020304" pitchFamily="18" charset="0"/>
              </a:rPr>
              <a:t>любви </a:t>
            </a:r>
            <a:r>
              <a:rPr lang="ru-RU" sz="1400" dirty="0">
                <a:latin typeface="Times New Roman" panose="02020603050405020304" pitchFamily="18" charset="0"/>
                <a:cs typeface="Times New Roman" panose="02020603050405020304" pitchFamily="18" charset="0"/>
              </a:rPr>
              <a:t>и сердечной привязанности, чуткости, заботливости членов семьи друг о друге оказывает сильнейшее влияние на детскую психику, даёт широкий простор для проявления чувств ребёнка, формирования и реализации его нравственных потребностей.</a:t>
            </a:r>
            <a:endParaRPr lang="ru-RU" sz="14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pic>
        <p:nvPicPr>
          <p:cNvPr id="5" name="Picture 4" descr="Picture background"/>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0501" r="8731"/>
          <a:stretch/>
        </p:blipFill>
        <p:spPr bwMode="auto">
          <a:xfrm>
            <a:off x="548680" y="3595831"/>
            <a:ext cx="1728192" cy="107483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backgroun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56012" y="3595832"/>
            <a:ext cx="1667091" cy="111139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background"/>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6697" y="6661339"/>
            <a:ext cx="1728192" cy="1152128"/>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Picture background"/>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385064" y="6664524"/>
            <a:ext cx="1726037" cy="1152129"/>
          </a:xfrm>
          <a:prstGeom prst="rect">
            <a:avLst/>
          </a:prstGeom>
          <a:noFill/>
          <a:extLst>
            <a:ext uri="{909E8E84-426E-40DD-AFC4-6F175D3DCCD1}">
              <a14:hiddenFill xmlns:a14="http://schemas.microsoft.com/office/drawing/2010/main">
                <a:solidFill>
                  <a:srgbClr val="FFFFFF"/>
                </a:solidFill>
              </a14:hiddenFill>
            </a:ext>
          </a:extLst>
        </p:spPr>
      </p:pic>
      <p:sp>
        <p:nvSpPr>
          <p:cNvPr id="28" name="Прямоугольник 27"/>
          <p:cNvSpPr/>
          <p:nvPr/>
        </p:nvSpPr>
        <p:spPr>
          <a:xfrm>
            <a:off x="820627" y="69677"/>
            <a:ext cx="6092585" cy="461665"/>
          </a:xfrm>
          <a:prstGeom prst="rect">
            <a:avLst/>
          </a:prstGeom>
        </p:spPr>
        <p:txBody>
          <a:bodyPr wrap="square">
            <a:spAutoFit/>
          </a:bodyPr>
          <a:lstStyle/>
          <a:p>
            <a:pPr lvl="0" algn="ctr" fontAlgn="base">
              <a:spcBef>
                <a:spcPct val="0"/>
              </a:spcBef>
              <a:spcAft>
                <a:spcPct val="0"/>
              </a:spcAft>
            </a:pPr>
            <a:r>
              <a:rPr lang="ru-RU" altLang="ru-RU" sz="1200" b="1" dirty="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КГУ «Региональный учебно-методический центр психологической </a:t>
            </a:r>
            <a:r>
              <a:rPr lang="ru-RU" altLang="ru-RU" sz="1200" b="1" dirty="0" smtClean="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поддержки и воспитательной работы» </a:t>
            </a:r>
            <a:r>
              <a:rPr lang="ru-RU" altLang="ru-RU" sz="1200" b="1" dirty="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Управления образования акимата Костанайской области</a:t>
            </a:r>
          </a:p>
        </p:txBody>
      </p:sp>
      <p:pic>
        <p:nvPicPr>
          <p:cNvPr id="31" name="Picture 2" descr="C:\Users\TelefonDoveriya\Downloads\новый логотип (2024) — копия (2).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8134" y="23931"/>
            <a:ext cx="921066" cy="93642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https://top-fon.com/uploads/posts/2023-01/1674981151_top-fon-com-p-spokoinii-fon-dlya-prezentatsii-minimalizm-34.jpg"/>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rot="16200000" flipV="1">
            <a:off x="-1524115" y="1523884"/>
            <a:ext cx="9890947" cy="6873288"/>
          </a:xfrm>
          <a:prstGeom prst="rect">
            <a:avLst/>
          </a:prstGeom>
          <a:noFill/>
          <a:extLst>
            <a:ext uri="{909E8E84-426E-40DD-AFC4-6F175D3DCCD1}">
              <a14:hiddenFill xmlns:a14="http://schemas.microsoft.com/office/drawing/2010/main">
                <a:solidFill>
                  <a:srgbClr val="FFFFFF"/>
                </a:solidFill>
              </a14:hiddenFill>
            </a:ext>
          </a:extLst>
        </p:spPr>
      </p:pic>
      <p:sp>
        <p:nvSpPr>
          <p:cNvPr id="48" name="Прямоугольник 47"/>
          <p:cNvSpPr/>
          <p:nvPr/>
        </p:nvSpPr>
        <p:spPr>
          <a:xfrm>
            <a:off x="8819" y="704528"/>
            <a:ext cx="6825078" cy="923330"/>
          </a:xfrm>
          <a:prstGeom prst="rect">
            <a:avLst/>
          </a:prstGeom>
          <a:noFill/>
          <a:ln w="76200">
            <a:noFill/>
          </a:ln>
        </p:spPr>
        <p:txBody>
          <a:bodyPr wrap="square">
            <a:spAutoFit/>
          </a:bodyPr>
          <a:lstStyle/>
          <a:p>
            <a:pPr algn="ctr"/>
            <a:r>
              <a:rPr lang="ru-RU" b="1" dirty="0">
                <a:solidFill>
                  <a:srgbClr val="C00000"/>
                </a:solidFill>
                <a:effectLst>
                  <a:outerShdw blurRad="38100" dist="38100" dir="2700000" algn="tl">
                    <a:srgbClr val="000000">
                      <a:alpha val="43137"/>
                    </a:srgbClr>
                  </a:outerShdw>
                </a:effectLst>
                <a:latin typeface="Segoe Print" panose="02000600000000000000" pitchFamily="2" charset="0"/>
                <a:ea typeface="Calibri" panose="020F0502020204030204" pitchFamily="34" charset="0"/>
                <a:cs typeface="Times New Roman" panose="02020603050405020304" pitchFamily="18" charset="0"/>
              </a:rPr>
              <a:t>ЖАДЫНАМА </a:t>
            </a:r>
          </a:p>
          <a:p>
            <a:pPr algn="ctr"/>
            <a:r>
              <a:rPr lang="ru-RU" b="1" dirty="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«Отбасы, баланың табысының негізгі факторы ретінде</a:t>
            </a:r>
            <a:r>
              <a:rPr lang="ru-RU" b="1" dirty="0" smtClean="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a:t>
            </a:r>
          </a:p>
          <a:p>
            <a:pPr algn="ctr"/>
            <a:r>
              <a:rPr lang="ru-RU" b="1" dirty="0" smtClean="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a:t>
            </a:r>
            <a:r>
              <a:rPr lang="ru-RU" b="1" dirty="0">
                <a:solidFill>
                  <a:schemeClr val="tx1">
                    <a:lumMod val="95000"/>
                    <a:lumOff val="5000"/>
                  </a:schemeClr>
                </a:solidFill>
                <a:latin typeface="Times New Roman" panose="02020603050405020304" pitchFamily="18" charset="0"/>
                <a:cs typeface="Times New Roman" panose="02020603050405020304" pitchFamily="18" charset="0"/>
              </a:rPr>
              <a:t>ата-аналарға арналған)</a:t>
            </a:r>
          </a:p>
        </p:txBody>
      </p:sp>
      <p:sp>
        <p:nvSpPr>
          <p:cNvPr id="18" name="TextBox 17"/>
          <p:cNvSpPr txBox="1"/>
          <p:nvPr/>
        </p:nvSpPr>
        <p:spPr>
          <a:xfrm>
            <a:off x="100103" y="7640650"/>
            <a:ext cx="3125817" cy="2031325"/>
          </a:xfrm>
          <a:prstGeom prst="rect">
            <a:avLst/>
          </a:prstGeom>
          <a:solidFill>
            <a:schemeClr val="accent4">
              <a:lumMod val="20000"/>
              <a:lumOff val="80000"/>
            </a:schemeClr>
          </a:solidFill>
          <a:ln>
            <a:solidFill>
              <a:schemeClr val="tx1"/>
            </a:solidFill>
            <a:prstDash val="dash"/>
          </a:ln>
        </p:spPr>
        <p:txBody>
          <a:bodyPr wrap="square" rtlCol="0">
            <a:spAutoFit/>
          </a:bodyPr>
          <a:lstStyle/>
          <a:p>
            <a:pPr algn="just"/>
            <a:r>
              <a:rPr lang="en-US" altLang="en-US" sz="1400" b="1" i="1" dirty="0">
                <a:solidFill>
                  <a:srgbClr val="FF0000"/>
                </a:solidFill>
                <a:latin typeface="Times New Roman" panose="02020603050405020304" pitchFamily="18" charset="0"/>
                <a:cs typeface="Times New Roman" panose="02020603050405020304" pitchFamily="18" charset="0"/>
              </a:rPr>
              <a:t>Тыйымдар мен </a:t>
            </a:r>
            <a:r>
              <a:rPr lang="en-US" altLang="en-US" sz="1400" b="1" i="1" dirty="0" err="1">
                <a:solidFill>
                  <a:srgbClr val="FF0000"/>
                </a:solidFill>
                <a:latin typeface="Times New Roman" panose="02020603050405020304" pitchFamily="18" charset="0"/>
                <a:cs typeface="Times New Roman" panose="02020603050405020304" pitchFamily="18" charset="0"/>
              </a:rPr>
              <a:t>шектеулердің</a:t>
            </a:r>
            <a:r>
              <a:rPr lang="en-US" altLang="en-US" sz="1400" b="1" i="1" dirty="0">
                <a:solidFill>
                  <a:srgbClr val="FF0000"/>
                </a:solidFill>
                <a:latin typeface="Times New Roman" panose="02020603050405020304" pitchFamily="18" charset="0"/>
                <a:cs typeface="Times New Roman" panose="02020603050405020304" pitchFamily="18" charset="0"/>
              </a:rPr>
              <a:t> </a:t>
            </a:r>
            <a:r>
              <a:rPr lang="en-US" altLang="en-US" sz="1400" b="1" i="1" dirty="0" err="1" smtClean="0">
                <a:solidFill>
                  <a:srgbClr val="FF0000"/>
                </a:solidFill>
                <a:latin typeface="Times New Roman" panose="02020603050405020304" pitchFamily="18" charset="0"/>
                <a:cs typeface="Times New Roman" panose="02020603050405020304" pitchFamily="18" charset="0"/>
              </a:rPr>
              <a:t>маңызы</a:t>
            </a:r>
            <a:r>
              <a:rPr lang="kk-KZ" altLang="en-US" sz="1400" b="1" i="1" dirty="0" smtClean="0">
                <a:solidFill>
                  <a:srgbClr val="FF0000"/>
                </a:solidFill>
                <a:latin typeface="Times New Roman" panose="02020603050405020304" pitchFamily="18" charset="0"/>
                <a:cs typeface="Times New Roman" panose="02020603050405020304" pitchFamily="18" charset="0"/>
              </a:rPr>
              <a:t>. </a:t>
            </a:r>
            <a:r>
              <a:rPr lang="kk-KZ" altLang="en-US" sz="1400" dirty="0" smtClean="0">
                <a:latin typeface="Times New Roman" panose="02020603050405020304" pitchFamily="18" charset="0"/>
                <a:cs typeface="Times New Roman" panose="02020603050405020304" pitchFamily="18" charset="0"/>
              </a:rPr>
              <a:t>Т</a:t>
            </a:r>
            <a:r>
              <a:rPr lang="en-US" altLang="en-US" sz="1400" dirty="0" err="1" smtClean="0">
                <a:latin typeface="Times New Roman" panose="02020603050405020304" pitchFamily="18" charset="0"/>
                <a:cs typeface="Times New Roman" panose="02020603050405020304" pitchFamily="18" charset="0"/>
              </a:rPr>
              <a:t>ыйымдар</a:t>
            </a:r>
            <a:r>
              <a:rPr lang="en-US" altLang="en-US" sz="1400" dirty="0" smtClean="0">
                <a:latin typeface="Times New Roman" panose="02020603050405020304" pitchFamily="18" charset="0"/>
                <a:cs typeface="Times New Roman" panose="02020603050405020304" pitchFamily="18" charset="0"/>
              </a:rPr>
              <a:t> </a:t>
            </a:r>
            <a:r>
              <a:rPr lang="en-US" altLang="en-US" sz="1400" dirty="0">
                <a:latin typeface="Times New Roman" panose="02020603050405020304" pitchFamily="18" charset="0"/>
                <a:cs typeface="Times New Roman" panose="02020603050405020304" pitchFamily="18" charset="0"/>
              </a:rPr>
              <a:t>балалардың мінез-құлқындағы көптеген кемшіліктердің алдын алады және оларды өз тілектеріне ақылмен қарауға үйретеді. Адамды жастайынан өз қалауларын басқаруға, </a:t>
            </a:r>
            <a:r>
              <a:rPr lang="" altLang="en-US" sz="1400" dirty="0">
                <a:latin typeface="Times New Roman" panose="02020603050405020304" pitchFamily="18" charset="0"/>
                <a:cs typeface="Times New Roman" panose="02020603050405020304" pitchFamily="18" charset="0"/>
              </a:rPr>
              <a:t>«</a:t>
            </a:r>
            <a:r>
              <a:rPr lang="en-US" altLang="en-US" sz="1400" dirty="0">
                <a:latin typeface="Times New Roman" panose="02020603050405020304" pitchFamily="18" charset="0"/>
                <a:cs typeface="Times New Roman" panose="02020603050405020304" pitchFamily="18" charset="0"/>
              </a:rPr>
              <a:t>болады</a:t>
            </a:r>
            <a:r>
              <a:rPr lang="" altLang="en-US" sz="1400" dirty="0">
                <a:latin typeface="Times New Roman" panose="02020603050405020304" pitchFamily="18" charset="0"/>
                <a:cs typeface="Times New Roman" panose="02020603050405020304" pitchFamily="18" charset="0"/>
              </a:rPr>
              <a:t>»</a:t>
            </a:r>
            <a:r>
              <a:rPr lang="en-US" altLang="en-US" sz="1400" dirty="0">
                <a:latin typeface="Times New Roman" panose="02020603050405020304" pitchFamily="18" charset="0"/>
                <a:cs typeface="Times New Roman" panose="02020603050405020304" pitchFamily="18" charset="0"/>
              </a:rPr>
              <a:t>, </a:t>
            </a:r>
            <a:r>
              <a:rPr lang="" altLang="en-US" sz="1400" dirty="0">
                <a:latin typeface="Times New Roman" panose="02020603050405020304" pitchFamily="18" charset="0"/>
                <a:cs typeface="Times New Roman" panose="02020603050405020304" pitchFamily="18" charset="0"/>
              </a:rPr>
              <a:t>«</a:t>
            </a:r>
            <a:r>
              <a:rPr lang="en-US" altLang="en-US" sz="1400" dirty="0">
                <a:latin typeface="Times New Roman" panose="02020603050405020304" pitchFamily="18" charset="0"/>
                <a:cs typeface="Times New Roman" panose="02020603050405020304" pitchFamily="18" charset="0"/>
              </a:rPr>
              <a:t>қажет</a:t>
            </a:r>
            <a:r>
              <a:rPr lang="" altLang="en-US" sz="1400" dirty="0">
                <a:latin typeface="Times New Roman" panose="02020603050405020304" pitchFamily="18" charset="0"/>
                <a:cs typeface="Times New Roman" panose="02020603050405020304" pitchFamily="18" charset="0"/>
              </a:rPr>
              <a:t>»</a:t>
            </a:r>
            <a:r>
              <a:rPr lang="en-US" altLang="en-US" sz="1400" dirty="0">
                <a:latin typeface="Times New Roman" panose="02020603050405020304" pitchFamily="18" charset="0"/>
                <a:cs typeface="Times New Roman" panose="02020603050405020304" pitchFamily="18" charset="0"/>
              </a:rPr>
              <a:t> және </a:t>
            </a:r>
            <a:r>
              <a:rPr lang="" altLang="en-US" sz="1400" dirty="0">
                <a:latin typeface="Times New Roman" panose="02020603050405020304" pitchFamily="18" charset="0"/>
                <a:cs typeface="Times New Roman" panose="02020603050405020304" pitchFamily="18" charset="0"/>
              </a:rPr>
              <a:t>«</a:t>
            </a:r>
            <a:r>
              <a:rPr lang="en-US" altLang="en-US" sz="1400" dirty="0">
                <a:latin typeface="Times New Roman" panose="02020603050405020304" pitchFamily="18" charset="0"/>
                <a:cs typeface="Times New Roman" panose="02020603050405020304" pitchFamily="18" charset="0"/>
              </a:rPr>
              <a:t>болмайды</a:t>
            </a:r>
            <a:r>
              <a:rPr lang="" altLang="en-US" sz="1400" dirty="0">
                <a:latin typeface="Times New Roman" panose="02020603050405020304" pitchFamily="18" charset="0"/>
                <a:cs typeface="Times New Roman" panose="02020603050405020304" pitchFamily="18" charset="0"/>
              </a:rPr>
              <a:t>»</a:t>
            </a:r>
            <a:r>
              <a:rPr lang="en-US" altLang="en-US" sz="1400" dirty="0">
                <a:latin typeface="Times New Roman" panose="02020603050405020304" pitchFamily="18" charset="0"/>
                <a:cs typeface="Times New Roman" panose="02020603050405020304" pitchFamily="18" charset="0"/>
              </a:rPr>
              <a:t> ұғымдарын дұрыс түсінуге үйрету керек.</a:t>
            </a:r>
          </a:p>
        </p:txBody>
      </p:sp>
      <p:sp>
        <p:nvSpPr>
          <p:cNvPr id="15" name="TextBox 14"/>
          <p:cNvSpPr txBox="1"/>
          <p:nvPr/>
        </p:nvSpPr>
        <p:spPr>
          <a:xfrm>
            <a:off x="3402593" y="1728470"/>
            <a:ext cx="3266767" cy="1778692"/>
          </a:xfrm>
          <a:prstGeom prst="rect">
            <a:avLst/>
          </a:prstGeom>
          <a:solidFill>
            <a:schemeClr val="accent5">
              <a:lumMod val="40000"/>
              <a:lumOff val="60000"/>
            </a:schemeClr>
          </a:solidFill>
          <a:ln>
            <a:solidFill>
              <a:schemeClr val="tx1"/>
            </a:solidFill>
            <a:prstDash val="dash"/>
          </a:ln>
        </p:spPr>
        <p:txBody>
          <a:bodyPr wrap="square" rtlCol="0">
            <a:noAutofit/>
          </a:bodyPr>
          <a:lstStyle/>
          <a:p>
            <a:pPr algn="just"/>
            <a:r>
              <a:rPr lang="en-US" altLang="en-US" sz="1400" b="1" i="1" dirty="0">
                <a:solidFill>
                  <a:srgbClr val="FF0000"/>
                </a:solidFill>
                <a:latin typeface="Times New Roman" panose="02020603050405020304" pitchFamily="18" charset="0"/>
                <a:cs typeface="Times New Roman" panose="02020603050405020304" pitchFamily="18" charset="0"/>
              </a:rPr>
              <a:t>Шынайылық атмосферасы</a:t>
            </a:r>
          </a:p>
          <a:p>
            <a:pPr algn="just"/>
            <a:r>
              <a:rPr lang="en-US" altLang="en-US" sz="1300" dirty="0">
                <a:latin typeface="Times New Roman" panose="02020603050405020304" pitchFamily="18" charset="0"/>
                <a:cs typeface="Times New Roman" panose="02020603050405020304" pitchFamily="18" charset="0"/>
              </a:rPr>
              <a:t>Егер балаға бір нәрсені айтуға болмайтын болса, онда оған ашық әрі шынайы түрде жауап бермеу немесе белгілі бір шектеу қою әлдеқайда дұрыс. Оған жалған ақпарат беру немесе өтірік айту баланың сенімін жоғалтуға және оның қырағылығымен әшкереленуге әкелуі мүмкін.</a:t>
            </a:r>
          </a:p>
        </p:txBody>
      </p:sp>
      <p:sp>
        <p:nvSpPr>
          <p:cNvPr id="16" name="TextBox 15"/>
          <p:cNvSpPr txBox="1"/>
          <p:nvPr/>
        </p:nvSpPr>
        <p:spPr>
          <a:xfrm>
            <a:off x="88133" y="4819589"/>
            <a:ext cx="3122406" cy="1384995"/>
          </a:xfrm>
          <a:prstGeom prst="rect">
            <a:avLst/>
          </a:prstGeom>
          <a:solidFill>
            <a:schemeClr val="accent4">
              <a:lumMod val="20000"/>
              <a:lumOff val="80000"/>
            </a:schemeClr>
          </a:solidFill>
          <a:ln>
            <a:solidFill>
              <a:schemeClr val="tx1"/>
            </a:solidFill>
            <a:prstDash val="dash"/>
          </a:ln>
        </p:spPr>
        <p:txBody>
          <a:bodyPr wrap="square" rtlCol="0">
            <a:spAutoFit/>
          </a:bodyPr>
          <a:lstStyle/>
          <a:p>
            <a:pPr algn="just"/>
            <a:r>
              <a:rPr lang="en-US" altLang="en-US" sz="1400" dirty="0" smtClean="0">
                <a:latin typeface="Times New Roman" panose="02020603050405020304" pitchFamily="18" charset="0"/>
                <a:cs typeface="Times New Roman" panose="02020603050405020304" pitchFamily="18" charset="0"/>
              </a:rPr>
              <a:t>Баланы </a:t>
            </a:r>
            <a:r>
              <a:rPr lang="en-US" altLang="en-US" sz="1400" dirty="0" err="1" smtClean="0">
                <a:latin typeface="Times New Roman" panose="02020603050405020304" pitchFamily="18" charset="0"/>
                <a:cs typeface="Times New Roman" panose="02020603050405020304" pitchFamily="18" charset="0"/>
              </a:rPr>
              <a:t>еңбекке</a:t>
            </a:r>
            <a:r>
              <a:rPr lang="en-US" altLang="en-US" sz="1400" dirty="0" smtClean="0">
                <a:latin typeface="Times New Roman" panose="02020603050405020304" pitchFamily="18" charset="0"/>
                <a:cs typeface="Times New Roman" panose="02020603050405020304" pitchFamily="18" charset="0"/>
              </a:rPr>
              <a:t> </a:t>
            </a:r>
            <a:r>
              <a:rPr lang="en-US" altLang="en-US" sz="1400" dirty="0" err="1" smtClean="0">
                <a:latin typeface="Times New Roman" panose="02020603050405020304" pitchFamily="18" charset="0"/>
                <a:cs typeface="Times New Roman" panose="02020603050405020304" pitchFamily="18" charset="0"/>
              </a:rPr>
              <a:t>баулу</a:t>
            </a:r>
            <a:r>
              <a:rPr lang="kk-KZ" altLang="en-US" sz="1400" dirty="0" smtClean="0">
                <a:latin typeface="Times New Roman" panose="02020603050405020304" pitchFamily="18" charset="0"/>
                <a:cs typeface="Times New Roman" panose="02020603050405020304" pitchFamily="18" charset="0"/>
              </a:rPr>
              <a:t> - б</a:t>
            </a:r>
            <a:r>
              <a:rPr lang="en-US" altLang="en-US" sz="1400" dirty="0" err="1" smtClean="0">
                <a:latin typeface="Times New Roman" panose="02020603050405020304" pitchFamily="18" charset="0"/>
                <a:cs typeface="Times New Roman" panose="02020603050405020304" pitchFamily="18" charset="0"/>
              </a:rPr>
              <a:t>ала</a:t>
            </a:r>
            <a:r>
              <a:rPr lang="en-US" altLang="en-US" sz="1400" dirty="0" smtClean="0">
                <a:latin typeface="Times New Roman" panose="02020603050405020304" pitchFamily="18" charset="0"/>
                <a:cs typeface="Times New Roman" panose="02020603050405020304" pitchFamily="18" charset="0"/>
              </a:rPr>
              <a:t> </a:t>
            </a:r>
            <a:r>
              <a:rPr lang="en-US" altLang="en-US" sz="1400" dirty="0" smtClean="0">
                <a:latin typeface="Times New Roman" panose="02020603050405020304" pitchFamily="18" charset="0"/>
                <a:cs typeface="Times New Roman" panose="02020603050405020304" pitchFamily="18" charset="0"/>
              </a:rPr>
              <a:t>ересектердің </a:t>
            </a:r>
            <a:r>
              <a:rPr lang="en-US" altLang="en-US" sz="1400" b="1" i="1" dirty="0" smtClean="0">
                <a:solidFill>
                  <a:srgbClr val="FF0000"/>
                </a:solidFill>
                <a:latin typeface="Times New Roman" panose="02020603050405020304" pitchFamily="18" charset="0"/>
                <a:cs typeface="Times New Roman" panose="02020603050405020304" pitchFamily="18" charset="0"/>
              </a:rPr>
              <a:t>жұмысын </a:t>
            </a:r>
            <a:r>
              <a:rPr lang="en-US" altLang="en-US" sz="1400" dirty="0" smtClean="0">
                <a:latin typeface="Times New Roman" panose="02020603050405020304" pitchFamily="18" charset="0"/>
                <a:cs typeface="Times New Roman" panose="02020603050405020304" pitchFamily="18" charset="0"/>
              </a:rPr>
              <a:t>үнемі бақылау арқылы оларды ойында қайталай бастайды. Кейін көмекші ретінде қатысып, соңында өз бетінше еңбек етуге үйренеді.</a:t>
            </a:r>
            <a:r>
              <a:rPr lang="ru-RU" sz="1400" dirty="0" smtClean="0">
                <a:latin typeface="Times New Roman" panose="02020603050405020304" pitchFamily="18" charset="0"/>
                <a:cs typeface="Times New Roman" panose="02020603050405020304" pitchFamily="18" charset="0"/>
              </a:rPr>
              <a:t>.</a:t>
            </a:r>
            <a:endParaRPr lang="ru-RU" sz="1400" dirty="0" smtClean="0">
              <a:latin typeface="Times New Roman" panose="02020603050405020304" pitchFamily="18" charset="0"/>
              <a:cs typeface="Times New Roman" panose="02020603050405020304" pitchFamily="18" charset="0"/>
            </a:endParaRPr>
          </a:p>
        </p:txBody>
      </p:sp>
      <p:sp>
        <p:nvSpPr>
          <p:cNvPr id="17" name="TextBox 16"/>
          <p:cNvSpPr txBox="1"/>
          <p:nvPr/>
        </p:nvSpPr>
        <p:spPr>
          <a:xfrm>
            <a:off x="3388933" y="4852402"/>
            <a:ext cx="3266767" cy="1815882"/>
          </a:xfrm>
          <a:prstGeom prst="rect">
            <a:avLst/>
          </a:prstGeom>
          <a:solidFill>
            <a:schemeClr val="accent5">
              <a:lumMod val="40000"/>
              <a:lumOff val="60000"/>
            </a:schemeClr>
          </a:solidFill>
          <a:ln>
            <a:solidFill>
              <a:schemeClr val="tx1"/>
            </a:solidFill>
            <a:prstDash val="dash"/>
          </a:ln>
        </p:spPr>
        <p:txBody>
          <a:bodyPr wrap="square" rtlCol="0">
            <a:spAutoFit/>
          </a:bodyPr>
          <a:lstStyle/>
          <a:p>
            <a:pPr algn="just"/>
            <a:r>
              <a:rPr lang="en-US" altLang="en-US" sz="1400" dirty="0" smtClean="0">
                <a:solidFill>
                  <a:schemeClr val="tx1"/>
                </a:solidFill>
                <a:latin typeface="Times New Roman" panose="02020603050405020304" pitchFamily="18" charset="0"/>
                <a:cs typeface="Times New Roman" panose="02020603050405020304" pitchFamily="18" charset="0"/>
              </a:rPr>
              <a:t>Баланы ренжітпей, оның іс-әрекеттеріне әділ баға бере білу керек. </a:t>
            </a:r>
            <a:r>
              <a:rPr lang="en-US" altLang="en-US" sz="1400" b="1" i="1" dirty="0" smtClean="0">
                <a:solidFill>
                  <a:srgbClr val="FF0000"/>
                </a:solidFill>
                <a:latin typeface="Times New Roman" panose="02020603050405020304" pitchFamily="18" charset="0"/>
                <a:cs typeface="Times New Roman" panose="02020603050405020304" pitchFamily="18" charset="0"/>
              </a:rPr>
              <a:t>Сын айту шеберлігі </a:t>
            </a:r>
            <a:r>
              <a:rPr lang="en-US" altLang="en-US" sz="1400" dirty="0" smtClean="0">
                <a:solidFill>
                  <a:schemeClr val="tx1"/>
                </a:solidFill>
                <a:latin typeface="Times New Roman" panose="02020603050405020304" pitchFamily="18" charset="0"/>
                <a:cs typeface="Times New Roman" panose="02020603050405020304" pitchFamily="18" charset="0"/>
              </a:rPr>
              <a:t>– қаталдық пен мейірімділікті ақылмен үйлестіре білуде. Бала үлкендердің ескертуінде тек қана талап пен қатаңдықты емес, сонымен бірге оған деген қамқорлықты да сезінуі маңызды.</a:t>
            </a:r>
          </a:p>
        </p:txBody>
      </p:sp>
      <p:sp>
        <p:nvSpPr>
          <p:cNvPr id="3" name="Прямоугольник 2"/>
          <p:cNvSpPr/>
          <p:nvPr/>
        </p:nvSpPr>
        <p:spPr>
          <a:xfrm>
            <a:off x="88133" y="1728470"/>
            <a:ext cx="3125817" cy="1763460"/>
          </a:xfrm>
          <a:prstGeom prst="rect">
            <a:avLst/>
          </a:prstGeom>
          <a:solidFill>
            <a:schemeClr val="accent4">
              <a:lumMod val="20000"/>
              <a:lumOff val="80000"/>
            </a:schemeClr>
          </a:solidFill>
          <a:ln>
            <a:solidFill>
              <a:schemeClr val="tx1"/>
            </a:solidFill>
            <a:prstDash val="dash"/>
          </a:ln>
        </p:spPr>
        <p:txBody>
          <a:bodyPr>
            <a:noAutofit/>
          </a:bodyPr>
          <a:lstStyle/>
          <a:p>
            <a:pPr algn="just"/>
            <a:r>
              <a:rPr lang="en-US" altLang="en-US" sz="1400" b="1" i="1" dirty="0">
                <a:solidFill>
                  <a:srgbClr val="FF0000"/>
                </a:solidFill>
                <a:latin typeface="Times New Roman" panose="02020603050405020304" pitchFamily="18" charset="0"/>
                <a:cs typeface="Times New Roman" panose="02020603050405020304" pitchFamily="18" charset="0"/>
              </a:rPr>
              <a:t>Махаббат пен жан жылуының атмосферасы</a:t>
            </a:r>
          </a:p>
          <a:p>
            <a:pPr algn="just"/>
            <a:r>
              <a:rPr lang="en-US" altLang="en-US" sz="1200" dirty="0">
                <a:latin typeface="Times New Roman" panose="02020603050405020304" pitchFamily="18" charset="0"/>
                <a:cs typeface="Times New Roman" panose="02020603050405020304" pitchFamily="18" charset="0"/>
              </a:rPr>
              <a:t>Отбасындағы сүйіспеншілік, қамқорлық, мейірімділік пен сезімталдық баланың психикасына үлкен әсер етеді. Мұндай орта баланың эмоцияларын еркін білдіруіне, оның адамгершілік қажеттіліктерінің қалыптасуы мен жүзеге асуына кең мүмкіндік береді.</a:t>
            </a:r>
          </a:p>
        </p:txBody>
      </p:sp>
      <p:pic>
        <p:nvPicPr>
          <p:cNvPr id="21"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709572" y="8080974"/>
            <a:ext cx="2863354" cy="1591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4" descr="Picture background"/>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1949" r="7390"/>
          <a:stretch/>
        </p:blipFill>
        <p:spPr bwMode="auto">
          <a:xfrm>
            <a:off x="548679" y="3592542"/>
            <a:ext cx="1949813" cy="114610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6" descr="Picture backgroun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293096" y="3607774"/>
            <a:ext cx="1696306" cy="1130871"/>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8" descr="Picture background"/>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1019" y="6311503"/>
            <a:ext cx="1949825" cy="129988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10" descr="Picture background"/>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256493" y="6756423"/>
            <a:ext cx="1769512" cy="1181148"/>
          </a:xfrm>
          <a:prstGeom prst="rect">
            <a:avLst/>
          </a:prstGeom>
          <a:noFill/>
          <a:extLst>
            <a:ext uri="{909E8E84-426E-40DD-AFC4-6F175D3DCCD1}">
              <a14:hiddenFill xmlns:a14="http://schemas.microsoft.com/office/drawing/2010/main">
                <a:solidFill>
                  <a:srgbClr val="FFFFFF"/>
                </a:solidFill>
              </a14:hiddenFill>
            </a:ext>
          </a:extLst>
        </p:spPr>
      </p:pic>
      <p:sp>
        <p:nvSpPr>
          <p:cNvPr id="31" name="Прямоугольник 30"/>
          <p:cNvSpPr/>
          <p:nvPr/>
        </p:nvSpPr>
        <p:spPr>
          <a:xfrm>
            <a:off x="691992" y="73165"/>
            <a:ext cx="6092585" cy="461665"/>
          </a:xfrm>
          <a:prstGeom prst="rect">
            <a:avLst/>
          </a:prstGeom>
        </p:spPr>
        <p:txBody>
          <a:bodyPr wrap="square">
            <a:spAutoFit/>
          </a:bodyPr>
          <a:lstStyle/>
          <a:p>
            <a:pPr lvl="0" algn="ctr" fontAlgn="base">
              <a:spcBef>
                <a:spcPct val="0"/>
              </a:spcBef>
              <a:spcAft>
                <a:spcPct val="0"/>
              </a:spcAft>
            </a:pPr>
            <a:r>
              <a:rPr lang="en-US" altLang="ru-RU" sz="1200" b="1" dirty="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Қостанай облысы әкімдігі білім басқармасының «</a:t>
            </a:r>
            <a:r>
              <a:rPr lang="en-US" altLang="ru-RU" sz="1200" b="1" dirty="0" err="1">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Психологиялық</a:t>
            </a:r>
            <a:r>
              <a:rPr lang="en-US" altLang="ru-RU" sz="1200" b="1" dirty="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 </a:t>
            </a:r>
            <a:r>
              <a:rPr lang="en-US" altLang="ru-RU" sz="1200" b="1" dirty="0" err="1" smtClean="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қолдау</a:t>
            </a:r>
            <a:endParaRPr lang="kk-KZ" altLang="ru-RU" sz="1200" b="1" dirty="0" smtClean="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endParaRPr>
          </a:p>
          <a:p>
            <a:pPr lvl="0" algn="ctr" fontAlgn="base">
              <a:spcBef>
                <a:spcPct val="0"/>
              </a:spcBef>
              <a:spcAft>
                <a:spcPct val="0"/>
              </a:spcAft>
            </a:pPr>
            <a:r>
              <a:rPr lang="ru-RU" altLang="ru-RU" sz="1200" b="1" dirty="0" smtClean="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 </a:t>
            </a:r>
            <a:r>
              <a:rPr lang="kk-KZ" altLang="ru-RU" sz="1200" b="1" dirty="0" smtClean="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мен тәрбие жұмысының</a:t>
            </a:r>
            <a:r>
              <a:rPr lang="en-US" altLang="ru-RU" sz="1200" b="1" dirty="0" smtClean="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 </a:t>
            </a:r>
            <a:r>
              <a:rPr lang="en-US" altLang="ru-RU" sz="1200" b="1" dirty="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өңірлік оқу-әдістемелік орталығы» </a:t>
            </a:r>
            <a:r>
              <a:rPr lang="en-US" altLang="ru-RU" sz="1200" b="1" dirty="0" smtClean="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К</a:t>
            </a:r>
            <a:r>
              <a:rPr lang="kk-KZ" altLang="ru-RU" sz="1200" b="1" dirty="0" smtClean="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М</a:t>
            </a:r>
            <a:r>
              <a:rPr lang="en-US" altLang="ru-RU" sz="1200" b="1" dirty="0" smtClean="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rPr>
              <a:t>М</a:t>
            </a:r>
            <a:endParaRPr lang="en-US" altLang="ru-RU" sz="1200" b="1" dirty="0">
              <a:solidFill>
                <a:schemeClr val="tx2">
                  <a:lumMod val="50000"/>
                </a:schemeClr>
              </a:solidFill>
              <a:latin typeface="Times New Roman" panose="02020603050405020304" pitchFamily="18" charset="0"/>
              <a:ea typeface="Segoe UI Symbol" panose="020B0502040204020203" pitchFamily="34" charset="0"/>
              <a:cs typeface="Times New Roman" panose="02020603050405020304" pitchFamily="18" charset="0"/>
            </a:endParaRPr>
          </a:p>
        </p:txBody>
      </p:sp>
      <p:pic>
        <p:nvPicPr>
          <p:cNvPr id="32" name="Picture 2" descr="C:\Users\TelefonDoveriya\Downloads\новый логотип (2024) — копия (2).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8134" y="23931"/>
            <a:ext cx="921066" cy="93642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11</TotalTime>
  <Words>420</Words>
  <Application>Microsoft Office PowerPoint</Application>
  <PresentationFormat>Лист A4 (210x297 мм)</PresentationFormat>
  <Paragraphs>21</Paragraphs>
  <Slides>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vt:i4>
      </vt:variant>
    </vt:vector>
  </HeadingPairs>
  <TitlesOfParts>
    <vt:vector size="9" baseType="lpstr">
      <vt:lpstr>Calibri</vt:lpstr>
      <vt:lpstr>Candara</vt:lpstr>
      <vt:lpstr>Segoe Print</vt:lpstr>
      <vt:lpstr>Segoe UI Symbol</vt:lpstr>
      <vt:lpstr>Symbol</vt:lpstr>
      <vt:lpstr>Times New Roman</vt:lpstr>
      <vt:lpstr>Волна</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429</cp:revision>
  <dcterms:created xsi:type="dcterms:W3CDTF">2019-10-21T11:18:00Z</dcterms:created>
  <dcterms:modified xsi:type="dcterms:W3CDTF">2025-03-14T09:41:25Z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789C4DB382514755A188E54E25215E92_13</vt:lpwstr>
  </property>
  <property fmtid="{D5CDD505-2E9C-101B-9397-08002B2CF9AE}" pid="3" name="KSOProductBuildVer">
    <vt:lpwstr>1033-12.2.0.19307</vt:lpwstr>
  </property>
</Properties>
</file>