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4" r:id="rId1"/>
  </p:sldMasterIdLst>
  <p:notesMasterIdLst>
    <p:notesMasterId r:id="rId4"/>
  </p:notesMasterIdLst>
  <p:handoutMasterIdLst>
    <p:handoutMasterId r:id="rId5"/>
  </p:handoutMasterIdLst>
  <p:sldIdLst>
    <p:sldId id="258" r:id="rId2"/>
    <p:sldId id="279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2E"/>
    <a:srgbClr val="004C22"/>
    <a:srgbClr val="007E39"/>
    <a:srgbClr val="FF9966"/>
    <a:srgbClr val="FF99FF"/>
    <a:srgbClr val="0B2B93"/>
    <a:srgbClr val="2857EE"/>
    <a:srgbClr val="23CBDD"/>
    <a:srgbClr val="FF3399"/>
    <a:srgbClr val="E24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09" autoAdjust="0"/>
  </p:normalViewPr>
  <p:slideViewPr>
    <p:cSldViewPr>
      <p:cViewPr varScale="1">
        <p:scale>
          <a:sx n="74" d="100"/>
          <a:sy n="74" d="100"/>
        </p:scale>
        <p:origin x="546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8954-B977-4C6C-8E1B-651B26971CBA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7FF0-32FB-4EDC-A74B-8509BE7A015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4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833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79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64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44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99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09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72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9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91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21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14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03.07.2025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62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565132" y="1570428"/>
            <a:ext cx="9993560" cy="685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Прямоугольник 47"/>
          <p:cNvSpPr/>
          <p:nvPr/>
        </p:nvSpPr>
        <p:spPr>
          <a:xfrm>
            <a:off x="-54785" y="1064568"/>
            <a:ext cx="7200311" cy="1015663"/>
          </a:xfrm>
          <a:prstGeom prst="rect">
            <a:avLst/>
          </a:prstGeom>
          <a:noFill/>
          <a:ln w="762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ПАМЯТКА </a:t>
            </a:r>
            <a:endParaRPr lang="kk-KZ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«Как найти подход к подростку» </a:t>
            </a:r>
          </a:p>
          <a:p>
            <a:pPr algn="ctr"/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(для родителей)</a:t>
            </a:r>
            <a:endParaRPr lang="kk-KZ" sz="20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2947" y="2080231"/>
            <a:ext cx="31872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Главное–сохранять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спокойствие и не поддаваться на провокации. </a:t>
            </a:r>
            <a:endParaRPr lang="ru-RU" sz="1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Крики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повышение тона, ограничения и наказания в подобной ситуации лишь усугубят положение и укрепят мнение подростка о том, что он не только прав, но и имеет власть над эмоциями взрослых.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57696" y="3967163"/>
            <a:ext cx="2855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Станьте слушателем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ведь иногда детям хочется просто выговориться, не получая при этом советов.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57696" y="5014254"/>
            <a:ext cx="28553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smtClean="0">
                <a:latin typeface="Times New Roman" panose="02020603050405020304" pitchFamily="18" charset="0"/>
                <a:cs typeface="Times New Roman" pitchFamily="18" charset="0"/>
              </a:rPr>
              <a:t>Вы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должны придерживаться установленных правил и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свои обещания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чтобы завоевать уважение ребенка и стать для него примером.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1650" y="6720762"/>
            <a:ext cx="31585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Times New Roman" panose="02020603050405020304" pitchFamily="18" charset="0"/>
                <a:cs typeface="Times New Roman" pitchFamily="18" charset="0"/>
              </a:rPr>
              <a:t>Давайте им возможность высказать свое мнение,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хвалите за грамотные решения,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которые можно и нужно претворять в жизнь, тем самым мотивируя самостоятельность.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91650" y="8665527"/>
            <a:ext cx="61501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Times New Roman" panose="02020603050405020304" pitchFamily="18" charset="0"/>
                <a:cs typeface="Times New Roman" pitchFamily="18" charset="0"/>
              </a:rPr>
              <a:t>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омните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спокойствие, терпение и понимание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являются теми составляющими, которые обязательно принесут положительные результаты при взаимодействии с трудными подростками.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528" y="2080231"/>
            <a:ext cx="2787516" cy="1858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5-конечная звезда 1"/>
          <p:cNvSpPr/>
          <p:nvPr/>
        </p:nvSpPr>
        <p:spPr>
          <a:xfrm>
            <a:off x="116632" y="2216697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5-конечная звезда 18"/>
          <p:cNvSpPr/>
          <p:nvPr/>
        </p:nvSpPr>
        <p:spPr>
          <a:xfrm>
            <a:off x="3327088" y="4466767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5-конечная звезда 19"/>
          <p:cNvSpPr/>
          <p:nvPr/>
        </p:nvSpPr>
        <p:spPr>
          <a:xfrm>
            <a:off x="3372212" y="5598020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5-конечная звезда 22"/>
          <p:cNvSpPr/>
          <p:nvPr/>
        </p:nvSpPr>
        <p:spPr>
          <a:xfrm>
            <a:off x="134302" y="7213104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5-конечная звезда 23"/>
          <p:cNvSpPr/>
          <p:nvPr/>
        </p:nvSpPr>
        <p:spPr>
          <a:xfrm>
            <a:off x="145335" y="8840215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2225" y="229581"/>
            <a:ext cx="604867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dirty="0">
                <a:latin typeface="Times New Roman" panose="02020603050405020304" pitchFamily="18" charset="0"/>
                <a:cs typeface="Times New Roman" pitchFamily="18" charset="0"/>
              </a:rPr>
              <a:t>КГУ  «Региональный учебно-методический центр психологической поддержки и воспитательной работы» Управления образования акимата Костанайской области</a:t>
            </a:r>
          </a:p>
        </p:txBody>
      </p:sp>
      <p:pic>
        <p:nvPicPr>
          <p:cNvPr id="1031" name="Picture 7" descr="C:\Users\TelefonDoveriya\Desktop\НОВОЕ НАЗВАНИЕ\новый логотип (2024)-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1" y="3727"/>
            <a:ext cx="913587" cy="9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244" y="6720762"/>
            <a:ext cx="2695811" cy="17077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65" y="4637806"/>
            <a:ext cx="2593199" cy="1729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4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565132" y="1570428"/>
            <a:ext cx="9993560" cy="685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Прямоугольник 47"/>
          <p:cNvSpPr/>
          <p:nvPr/>
        </p:nvSpPr>
        <p:spPr>
          <a:xfrm>
            <a:off x="-87086" y="992560"/>
            <a:ext cx="7200311" cy="1015663"/>
          </a:xfrm>
          <a:prstGeom prst="rect">
            <a:avLst/>
          </a:prstGeom>
          <a:noFill/>
          <a:ln w="762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ЖАДЫНАМА </a:t>
            </a:r>
          </a:p>
          <a:p>
            <a:pPr algn="ctr"/>
            <a:r>
              <a:rPr lang="kk-KZ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«Жасөспірімге </a:t>
            </a:r>
            <a:r>
              <a:rPr lang="kk-KZ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қалай қарау </a:t>
            </a:r>
            <a:r>
              <a:rPr lang="kk-KZ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керек» </a:t>
            </a:r>
          </a:p>
          <a:p>
            <a:pPr algn="ctr"/>
            <a:r>
              <a:rPr lang="kk-KZ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ата-аналарға 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kk-KZ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495" y="2227429"/>
            <a:ext cx="35185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маңыздысы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арандатушылыққа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ермеу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айқайлау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дауыс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көтеру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жазалау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қиындатып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жасөспірімнің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санап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ересектердің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эмоциясын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басқаруға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жететініне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сенімін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64125" y="4362500"/>
            <a:ext cx="33223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тыңдаушы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болыңыз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тек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ішіндегісін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жеңілдеу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64124" y="5537479"/>
            <a:ext cx="33772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сізді сыйлап, үлгі тұтуы үшін өз сөзіңізге берік болыңыз, қойған ережелерді өзіңіз де сақтаңыз және </a:t>
            </a:r>
            <a:r>
              <a:rPr lang="kk-KZ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уәдеңізді міндетті түрде орындаңыз. </a:t>
            </a:r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 бала ата-анасының іс-әрекетіне қарап, сенім мен жауапкершілікті үйренеді.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3057" y="7272377"/>
            <a:ext cx="36589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Жасөспірімге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пікірін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айтуға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өмірде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қолдануға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шешімдері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мақтап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мадақтаңыз</a:t>
            </a:r>
            <a:r>
              <a:rPr lang="ru-RU" sz="1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дербестігін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арттырып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өзіне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сенімін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нығайтады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495" y="8959311"/>
            <a:ext cx="64809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Есіңізде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сабырлылық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төзімділік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түсіністік</a:t>
            </a:r>
            <a:r>
              <a:rPr lang="ru-RU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қиын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жасөспірімдермен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қарым-қатынаста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факторлар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984" y="2388560"/>
            <a:ext cx="2787516" cy="1858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5-конечная звезда 17"/>
          <p:cNvSpPr/>
          <p:nvPr/>
        </p:nvSpPr>
        <p:spPr>
          <a:xfrm>
            <a:off x="807570" y="1936360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5-конечная звезда 18"/>
          <p:cNvSpPr/>
          <p:nvPr/>
        </p:nvSpPr>
        <p:spPr>
          <a:xfrm>
            <a:off x="2564904" y="4400210"/>
            <a:ext cx="346315" cy="264935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5-конечная звезда 19"/>
          <p:cNvSpPr/>
          <p:nvPr/>
        </p:nvSpPr>
        <p:spPr>
          <a:xfrm>
            <a:off x="5935715" y="5269039"/>
            <a:ext cx="346315" cy="341357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5-конечная звезда 20"/>
          <p:cNvSpPr/>
          <p:nvPr/>
        </p:nvSpPr>
        <p:spPr>
          <a:xfrm>
            <a:off x="99903" y="6821049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5-конечная звезда 21"/>
          <p:cNvSpPr/>
          <p:nvPr/>
        </p:nvSpPr>
        <p:spPr>
          <a:xfrm>
            <a:off x="75435" y="8703854"/>
            <a:ext cx="346315" cy="288032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80728" y="230831"/>
            <a:ext cx="576064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1300" dirty="0" smtClean="0">
                <a:latin typeface="Times New Roman" pitchFamily="18" charset="0"/>
                <a:cs typeface="Times New Roman" pitchFamily="18" charset="0"/>
              </a:rPr>
              <a:t>Қостанай </a:t>
            </a:r>
            <a:r>
              <a:rPr lang="kk-KZ" sz="1300" dirty="0">
                <a:latin typeface="Times New Roman" pitchFamily="18" charset="0"/>
                <a:cs typeface="Times New Roman" pitchFamily="18" charset="0"/>
              </a:rPr>
              <a:t>облысы әкімдігі білім басқармасының «Психологиялық қолдау мен тәрбие жұмысының өңірлік оқу-әдістемелік орталығы» КММ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7" descr="C:\Users\TelefonDoveriya\Desktop\НОВОЕ НАЗВАНИЕ\новый логотип (2024)-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1" y="3727"/>
            <a:ext cx="913587" cy="9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61" y="4791985"/>
            <a:ext cx="2888548" cy="192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975" y="7354850"/>
            <a:ext cx="2653533" cy="147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1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4348</TotalTime>
  <Words>303</Words>
  <Application>Microsoft Office PowerPoint</Application>
  <PresentationFormat>Лист A4 (210x297 мм)</PresentationFormat>
  <Paragraphs>19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476</cp:revision>
  <dcterms:created xsi:type="dcterms:W3CDTF">2019-10-21T11:18:40Z</dcterms:created>
  <dcterms:modified xsi:type="dcterms:W3CDTF">2025-07-03T11:37:25Z</dcterms:modified>
</cp:coreProperties>
</file>