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6"/>
  </p:handoutMasterIdLst>
  <p:sldIdLst>
    <p:sldId id="257" r:id="rId3"/>
    <p:sldId id="265" r:id="rId5"/>
  </p:sldIdLst>
  <p:sldSz cx="6858000" cy="9906000" type="A4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92D7"/>
    <a:srgbClr val="93A3DD"/>
    <a:srgbClr val="FBE6D1"/>
    <a:srgbClr val="FCD3CC"/>
    <a:srgbClr val="8C9DDC"/>
    <a:srgbClr val="F3B87D"/>
    <a:srgbClr val="49C7A3"/>
    <a:srgbClr val="97DEF7"/>
    <a:srgbClr val="6CD2B5"/>
    <a:srgbClr val="FAB4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4" autoAdjust="0"/>
    <p:restoredTop sz="93249" autoAdjust="0"/>
  </p:normalViewPr>
  <p:slideViewPr>
    <p:cSldViewPr showGuides="1">
      <p:cViewPr>
        <p:scale>
          <a:sx n="80" d="100"/>
          <a:sy n="80" d="100"/>
        </p:scale>
        <p:origin x="-3324" y="18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43E6C-20A6-4073-BC9E-EDE0536FA071}" type="datetimeFigureOut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75131-4C0D-4D84-98E2-6175DCD3B92B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98954-B977-4C6C-8E1B-651B26971CBA}" type="datetimeFigureOut">
              <a:rPr lang="ru-RU" smtClean="0"/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81463" y="509588"/>
            <a:ext cx="17653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D7FF0-32FB-4EDC-A74B-8509BE7A015F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D7FF0-32FB-4EDC-A74B-8509BE7A015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D7FF0-32FB-4EDC-A74B-8509BE7A015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585551"/>
            <a:ext cx="6858000" cy="4320449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58555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831116"/>
            <a:ext cx="6858000" cy="3302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2311400"/>
            <a:ext cx="6858000" cy="73744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7298121"/>
            <a:ext cx="4227758" cy="127417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524420"/>
            <a:ext cx="5381513" cy="2590130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1056639"/>
            <a:ext cx="4800600" cy="5019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43858"/>
            <a:ext cx="1543050" cy="7566490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1056639"/>
            <a:ext cx="3621965" cy="70701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1056640"/>
            <a:ext cx="4800600" cy="5019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585551"/>
            <a:ext cx="6858000" cy="4320449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58555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831116"/>
            <a:ext cx="6858000" cy="3302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2311400"/>
            <a:ext cx="6858000" cy="73744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3138269"/>
            <a:ext cx="4475000" cy="3500389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655293"/>
            <a:ext cx="4477871" cy="1206776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1056639"/>
            <a:ext cx="2510028" cy="5019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1056640"/>
            <a:ext cx="2510028" cy="5019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1056640"/>
            <a:ext cx="2510028" cy="924101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2022695"/>
            <a:ext cx="2510028" cy="3962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1056640"/>
            <a:ext cx="2510028" cy="924101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020824"/>
            <a:ext cx="2510028" cy="3962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3191934"/>
            <a:ext cx="2727064" cy="181782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1056640"/>
            <a:ext cx="3012814" cy="7070166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5052381"/>
            <a:ext cx="2541495" cy="30904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585551"/>
            <a:ext cx="6858000" cy="4320449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58555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831116"/>
            <a:ext cx="6858000" cy="3302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2311400"/>
            <a:ext cx="6858000" cy="73744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651000"/>
            <a:ext cx="3086100" cy="4517942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459591"/>
            <a:ext cx="2770586" cy="3124362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6448608"/>
            <a:ext cx="4787654" cy="1651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374467"/>
            <a:ext cx="6858000" cy="2531533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737446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443106"/>
            <a:ext cx="6858000" cy="3302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2311400"/>
            <a:ext cx="6858000" cy="73744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6315354"/>
            <a:ext cx="4884383" cy="1651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1057709"/>
            <a:ext cx="4800600" cy="501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915401"/>
            <a:ext cx="18859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9A88081-C3A6-40CA-B35D-4693FFDB4CC9}" type="datetimeFigureOut">
              <a:rPr lang="ru-RU" smtClean="0"/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915401"/>
            <a:ext cx="251460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915401"/>
            <a:ext cx="13716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CAE7DB-6FD6-41D2-843A-30616D9FF9C6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35" y="0"/>
            <a:ext cx="6875535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2" descr="https://img1.goodfon.ru/original/1920x1080/0/6b/material-desing-color-geometriia-linii-zheltyi-salatovyi-z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 dirty="0"/>
          </a:p>
        </p:txBody>
      </p:sp>
      <p:sp>
        <p:nvSpPr>
          <p:cNvPr id="11" name="AutoShape 13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 dirty="0"/>
          </a:p>
        </p:txBody>
      </p:sp>
      <p:sp>
        <p:nvSpPr>
          <p:cNvPr id="12" name="AutoShape 15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 dirty="0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152400" y="1524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304800" y="3048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609600" y="6096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AutoShape 10" descr="Picture backgroun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 dirty="0"/>
          </a:p>
        </p:txBody>
      </p:sp>
      <p:sp>
        <p:nvSpPr>
          <p:cNvPr id="31" name="AutoShape 12" descr="Picture background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 dirty="0"/>
          </a:p>
        </p:txBody>
      </p:sp>
      <p:sp>
        <p:nvSpPr>
          <p:cNvPr id="40" name="AutoShape 21" descr="Picture background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 dirty="0"/>
          </a:p>
        </p:txBody>
      </p:sp>
      <p:sp>
        <p:nvSpPr>
          <p:cNvPr id="41" name="AutoShape 23" descr="Picture background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 bwMode="hidden">
          <a:xfrm>
            <a:off x="408603" y="749501"/>
            <a:ext cx="6190003" cy="1200329"/>
          </a:xfrm>
          <a:prstGeom prst="rect">
            <a:avLst/>
          </a:prstGeom>
          <a:solidFill>
            <a:srgbClr val="7F92D7"/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ПАМЯТКА</a:t>
            </a:r>
            <a:endParaRPr lang="en-US" b="1" i="1" dirty="0" smtClean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pPr algn="ctr"/>
            <a:r>
              <a:rPr lang="en-US" b="1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b="1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«</a:t>
            </a:r>
            <a:r>
              <a:rPr lang="ru-RU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Как поддерживать подростка, если он отдаляется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</a:t>
            </a:r>
            <a:endParaRPr lang="en-US" b="1" i="1" dirty="0" smtClean="0">
              <a:solidFill>
                <a:schemeClr val="bg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(</a:t>
            </a:r>
            <a:r>
              <a:rPr lang="ru-RU" i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для родителей</a:t>
            </a:r>
            <a:r>
              <a:rPr lang="ru-RU" i="1" dirty="0" smtClean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i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5" y="7961355"/>
            <a:ext cx="2275148" cy="156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36451" y="20937"/>
            <a:ext cx="5698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КГУ  «Региональный учебно-методический центр психологической поддержки и воспитательной работы» Управления образования акимата Костанайской области</a:t>
            </a:r>
            <a:endParaRPr lang="ru-RU" altLang="ru-RU" sz="1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26"/>
            <a:ext cx="784336" cy="79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32808" y="2078518"/>
            <a:ext cx="6465798" cy="1046989"/>
          </a:xfrm>
          <a:prstGeom prst="roundRect">
            <a:avLst/>
          </a:prstGeom>
          <a:solidFill>
            <a:schemeClr val="bg1"/>
          </a:solidFill>
          <a:ln>
            <a:solidFill>
              <a:srgbClr val="7F92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2808" y="2386843"/>
            <a:ext cx="64657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начинают отдаляться, когда чувствуют чрезмерный контроль. Дайте ему личное пространство, но при этом показывайте, что вы рядом и готовы поддержать в любой момент.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2808" y="2078518"/>
            <a:ext cx="2445185" cy="308325"/>
          </a:xfrm>
          <a:prstGeom prst="roundRect">
            <a:avLst/>
          </a:prstGeom>
          <a:solidFill>
            <a:srgbClr val="7F92D7"/>
          </a:solidFill>
          <a:ln>
            <a:solidFill>
              <a:srgbClr val="7F92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2807" y="2057810"/>
            <a:ext cx="35540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не давить.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2807" y="3268202"/>
            <a:ext cx="6465798" cy="1033740"/>
          </a:xfrm>
          <a:prstGeom prst="roundRect">
            <a:avLst/>
          </a:prstGeom>
          <a:solidFill>
            <a:srgbClr val="7F92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8074" y="3563277"/>
            <a:ext cx="64657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стандартного «Как дела?» попробуйте задавать более открытые вопросы: «Что сегодня тебя порадовало?», «Как ты себя чувствуешь?» или «Что интересного происходит в твоем мире?»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66028" y="4376935"/>
            <a:ext cx="4032578" cy="1493915"/>
          </a:xfrm>
          <a:prstGeom prst="roundRect">
            <a:avLst/>
          </a:prstGeom>
          <a:solidFill>
            <a:schemeClr val="bg1"/>
          </a:solidFill>
          <a:ln>
            <a:solidFill>
              <a:srgbClr val="7F92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66028" y="4376935"/>
            <a:ext cx="2971923" cy="323535"/>
          </a:xfrm>
          <a:prstGeom prst="roundRect">
            <a:avLst/>
          </a:prstGeom>
          <a:solidFill>
            <a:srgbClr val="7F92D7"/>
          </a:solidFill>
          <a:ln>
            <a:solidFill>
              <a:srgbClr val="7F92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66028" y="4392693"/>
            <a:ext cx="28329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обесценивайте его чувства. 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52383" y="4701299"/>
            <a:ext cx="40206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если проблемы кажутся вам незначительными, для подростка они могут быть очень важными. Вместо фраз «Не переживай, это ерунда» лучше сказать: «Я понимаю, что тебе сейчас трудно. Расскажи, чем я могу помочь?»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77993" y="5961112"/>
            <a:ext cx="4020612" cy="1294226"/>
          </a:xfrm>
          <a:prstGeom prst="roundRect">
            <a:avLst/>
          </a:prstGeom>
          <a:solidFill>
            <a:srgbClr val="7F92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580226" y="6276200"/>
            <a:ext cx="39928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Подростки очень чувствительны к тону общения. Если они слышат критику, обвинения или сарказм, они закрываются еще сильнее. Говорите так, как хотели бы, чтобы говорили с вами.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8" y="4285171"/>
            <a:ext cx="2593448" cy="1815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597" y="6067385"/>
            <a:ext cx="2667744" cy="1893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Скругленный прямоугольник 31"/>
          <p:cNvSpPr/>
          <p:nvPr/>
        </p:nvSpPr>
        <p:spPr>
          <a:xfrm>
            <a:off x="2566028" y="3268202"/>
            <a:ext cx="4032577" cy="30962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66028" y="3270048"/>
            <a:ext cx="40325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7F92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Проявляйте искренний интерес к его </a:t>
            </a:r>
            <a:r>
              <a:rPr lang="ru-RU" sz="1400" b="1" dirty="0" smtClean="0">
                <a:solidFill>
                  <a:srgbClr val="7F92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r>
              <a:rPr lang="ru-RU" sz="1400" dirty="0" smtClean="0">
                <a:solidFill>
                  <a:srgbClr val="7F92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7F92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81400" y="5961113"/>
            <a:ext cx="3017203" cy="3150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608747" y="5946933"/>
            <a:ext cx="3095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7F92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Говорите спокойно и с уважением. </a:t>
            </a:r>
            <a:endParaRPr lang="ru-RU" sz="1400" b="1" dirty="0">
              <a:solidFill>
                <a:srgbClr val="7F92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605767" y="7329264"/>
            <a:ext cx="3992838" cy="1046441"/>
          </a:xfrm>
          <a:prstGeom prst="roundRect">
            <a:avLst/>
          </a:prstGeom>
          <a:solidFill>
            <a:schemeClr val="bg1"/>
          </a:solidFill>
          <a:ln>
            <a:solidFill>
              <a:srgbClr val="7F92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616677" y="7329264"/>
            <a:ext cx="3404612" cy="307777"/>
          </a:xfrm>
          <a:prstGeom prst="roundRect">
            <a:avLst/>
          </a:prstGeom>
          <a:solidFill>
            <a:srgbClr val="7F92D7"/>
          </a:solidFill>
          <a:ln>
            <a:solidFill>
              <a:srgbClr val="7F92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353270" y="7329262"/>
            <a:ext cx="39819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Поддерживайте его самостоятельность. 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651032" y="7637041"/>
            <a:ext cx="39928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Позвольте подростку принимать решения, даже если вы не совсем с ними согласны. Дайте понять, что доверяете ему и уважаете его выбор.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605767" y="8481392"/>
            <a:ext cx="3992837" cy="1288262"/>
          </a:xfrm>
          <a:prstGeom prst="roundRect">
            <a:avLst/>
          </a:prstGeom>
          <a:solidFill>
            <a:srgbClr val="7F92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733800" y="8481392"/>
            <a:ext cx="2864806" cy="46411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861048" y="8449956"/>
            <a:ext cx="27828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7F92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рядом, даже если он вас отталкивает. </a:t>
            </a:r>
            <a:endParaRPr lang="ru-RU" sz="1400" b="1" dirty="0">
              <a:solidFill>
                <a:srgbClr val="7F92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616676" y="8945503"/>
            <a:ext cx="40084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подросток ведет себя холодно не потому, что не нуждается в вас, а потому, что сам не понимает, как выразить свои чувства.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6877050" cy="990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AutoShape 2" descr="https://img1.goodfon.ru/original/1920x1080/0/6b/material-desing-color-geometriia-linii-zheltyi-salatovyi-z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946310" y="67335"/>
            <a:ext cx="54214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Қостанай облысы әкімдігі білім басқармасының «Психологиялық қолдау мен тәрбие жұмысының өңірлік оқу-әдістемелік орталығы» КММ</a:t>
            </a:r>
            <a:endParaRPr lang="ru-RU" altLang="ru-RU" sz="1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2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52" y="-81423"/>
            <a:ext cx="873051" cy="88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0776" y="704529"/>
            <a:ext cx="559256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30421" y="694491"/>
            <a:ext cx="5716903" cy="1200329"/>
          </a:xfrm>
          <a:prstGeom prst="rect">
            <a:avLst/>
          </a:prstGeom>
          <a:solidFill>
            <a:srgbClr val="7F92D7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b="1" i="1" dirty="0">
                <a:solidFill>
                  <a:srgbClr val="F1412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ЖАДЫНАМА</a:t>
            </a:r>
            <a:endParaRPr lang="en-US" b="1" i="1" dirty="0">
              <a:solidFill>
                <a:srgbClr val="F14124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«</a:t>
            </a:r>
            <a:r>
              <a:rPr lang="ru-RU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Жасөспірім алыстаса, оны қалай қолдауға болады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i="1" dirty="0" smtClean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 ата – аналарға арналған)</a:t>
            </a:r>
            <a:endParaRPr lang="ru-RU" i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53" y="8067292"/>
            <a:ext cx="2103714" cy="145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55575" y="2137140"/>
            <a:ext cx="6513784" cy="1046442"/>
          </a:xfrm>
          <a:prstGeom prst="roundRect">
            <a:avLst/>
          </a:prstGeom>
          <a:solidFill>
            <a:schemeClr val="bg1"/>
          </a:solidFill>
          <a:ln>
            <a:solidFill>
              <a:srgbClr val="7F92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5575" y="2137139"/>
            <a:ext cx="3152141" cy="307777"/>
          </a:xfrm>
          <a:prstGeom prst="roundRect">
            <a:avLst/>
          </a:prstGeom>
          <a:solidFill>
            <a:srgbClr val="7F92D7"/>
          </a:solidFill>
          <a:ln>
            <a:solidFill>
              <a:srgbClr val="7F92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4653" y="2137140"/>
            <a:ext cx="31294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Қысым жасамауға тырысыңыз.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5575" y="2444917"/>
            <a:ext cx="65454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Жасөспірімдер шамадан тыс бақылауды сезінген кезде жиі алыстай бастайды. Оған жеке кеңістік беріңіз, бірақ бәрібір сіздің қасыңызда екеніңізді және кез келген уақытта қолдауға дайын екеніңізді көрсетіңіз.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5574" y="3288322"/>
            <a:ext cx="6513783" cy="1114294"/>
          </a:xfrm>
          <a:prstGeom prst="roundRect">
            <a:avLst/>
          </a:prstGeom>
          <a:solidFill>
            <a:srgbClr val="7F92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08921" y="3288321"/>
            <a:ext cx="3960436" cy="3685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708920" y="3288321"/>
            <a:ext cx="39604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7F92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 өміріне </a:t>
            </a:r>
            <a:r>
              <a:rPr lang="ru-RU" sz="1400" b="1" dirty="0" smtClean="0">
                <a:solidFill>
                  <a:srgbClr val="7F92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қызығушылық </a:t>
            </a:r>
            <a:r>
              <a:rPr lang="ru-RU" sz="1400" b="1" dirty="0">
                <a:solidFill>
                  <a:srgbClr val="7F92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танытыңыз.</a:t>
            </a:r>
            <a:endParaRPr lang="ru-RU" sz="1400" b="1" dirty="0">
              <a:solidFill>
                <a:srgbClr val="7F92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5575" y="3663951"/>
            <a:ext cx="6513782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Стандартты " қалайсың?"ашық сұрақтар қоюға тырысыңыз:" бүгін </a:t>
            </a:r>
            <a:r>
              <a:rPr lang="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қуантты?", "</a:t>
            </a:r>
            <a:r>
              <a:rPr lang="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зің</a:t>
            </a:r>
            <a:r>
              <a:rPr lang="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қалай сезінес</a:t>
            </a:r>
            <a:r>
              <a:rPr lang="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?"</a:t>
            </a:r>
            <a:r>
              <a:rPr lang="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лемің</a:t>
            </a:r>
            <a:r>
              <a:rPr lang="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қызық</a:t>
            </a:r>
            <a:r>
              <a:rPr lang="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болып жатыр?»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92897" y="4522113"/>
            <a:ext cx="4104453" cy="1485959"/>
          </a:xfrm>
          <a:prstGeom prst="roundRect">
            <a:avLst/>
          </a:prstGeom>
          <a:solidFill>
            <a:schemeClr val="bg1"/>
          </a:solidFill>
          <a:ln>
            <a:solidFill>
              <a:srgbClr val="7F92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92897" y="4522113"/>
            <a:ext cx="2807942" cy="313360"/>
          </a:xfrm>
          <a:prstGeom prst="roundRect">
            <a:avLst/>
          </a:prstGeom>
          <a:solidFill>
            <a:srgbClr val="7F92D7"/>
          </a:solidFill>
          <a:ln>
            <a:solidFill>
              <a:srgbClr val="7F92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04446" y="4466141"/>
            <a:ext cx="2560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 сезімін төмендетпеңіз</a:t>
            </a:r>
            <a:r>
              <a:rPr lang="ru-RU" b="1" dirty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04446" y="4838521"/>
            <a:ext cx="4116398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Қиындықтар сізге </a:t>
            </a:r>
            <a:r>
              <a:rPr lang="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кішкентай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болып көрінсе де, олар жасөспірім үшін өте маңызды болуы мүмкін. "Уайымдама, бұл бос сөз" деген сөздердің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орнына: Айтшы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мен қалай көмектесе аламын?»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492897" y="6105128"/>
            <a:ext cx="4104455" cy="1093969"/>
          </a:xfrm>
          <a:prstGeom prst="roundRect">
            <a:avLst/>
          </a:prstGeom>
          <a:solidFill>
            <a:srgbClr val="7F92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12465" y="6105128"/>
            <a:ext cx="3184886" cy="31777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360090" y="6115124"/>
            <a:ext cx="3289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7F92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Сабырлы және құрметпен сөйлеңіз.</a:t>
            </a:r>
            <a:endParaRPr lang="ru-RU" sz="1400" b="1" dirty="0">
              <a:solidFill>
                <a:srgbClr val="7F92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492897" y="6460433"/>
            <a:ext cx="41044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Жасөспірімдер қарым-қатынас тонына өте сезімтал. Егер олар сынды, айыптауды немесе сарказмды естісе, олар одан да қатты жабылады.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6" y="4436429"/>
            <a:ext cx="2481760" cy="188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52" y="6257996"/>
            <a:ext cx="2402649" cy="176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2504447" y="7329265"/>
            <a:ext cx="4092904" cy="1234117"/>
          </a:xfrm>
          <a:prstGeom prst="roundRect">
            <a:avLst/>
          </a:prstGeom>
          <a:solidFill>
            <a:schemeClr val="bg1"/>
          </a:solidFill>
          <a:ln>
            <a:solidFill>
              <a:srgbClr val="7F92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04446" y="7329265"/>
            <a:ext cx="2796393" cy="307777"/>
          </a:xfrm>
          <a:prstGeom prst="roundRect">
            <a:avLst/>
          </a:prstGeom>
          <a:solidFill>
            <a:srgbClr val="7F92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504447" y="7329265"/>
            <a:ext cx="25879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 тәуелсіздігін сақтаңыз.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490783" y="7609275"/>
            <a:ext cx="40805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Егер сіз олармен келіспесеңіз де, жасөспірімге шешім қабылдауға рұқсат етіңіз. Оған сенетіндігіңізді және оның таңдауын құрметтейтіндігіңізді білдіріңіз.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516042" y="8692204"/>
            <a:ext cx="4081308" cy="1085332"/>
          </a:xfrm>
          <a:prstGeom prst="roundRect">
            <a:avLst/>
          </a:prstGeom>
          <a:solidFill>
            <a:srgbClr val="7F92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" name="Скругленный прямоугольник 2047"/>
          <p:cNvSpPr/>
          <p:nvPr/>
        </p:nvSpPr>
        <p:spPr>
          <a:xfrm>
            <a:off x="4365103" y="8697417"/>
            <a:ext cx="2232247" cy="256106"/>
          </a:xfrm>
          <a:prstGeom prst="roundRect">
            <a:avLst/>
          </a:prstGeom>
          <a:solidFill>
            <a:schemeClr val="bg1"/>
          </a:solidFill>
          <a:ln>
            <a:solidFill>
              <a:srgbClr val="7F92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Прямоугольник 2048"/>
          <p:cNvSpPr/>
          <p:nvPr/>
        </p:nvSpPr>
        <p:spPr>
          <a:xfrm>
            <a:off x="3657056" y="8645745"/>
            <a:ext cx="36162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7F92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1400" b="1" dirty="0" smtClean="0">
                <a:solidFill>
                  <a:srgbClr val="7F92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ақын </a:t>
            </a:r>
            <a:r>
              <a:rPr lang="ru-RU" sz="1400" b="1" dirty="0">
                <a:solidFill>
                  <a:srgbClr val="7F92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болыңыз.</a:t>
            </a:r>
            <a:endParaRPr lang="ru-RU" sz="1400" b="1" dirty="0">
              <a:solidFill>
                <a:srgbClr val="7F92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Прямоугольник 2052"/>
          <p:cNvSpPr/>
          <p:nvPr/>
        </p:nvSpPr>
        <p:spPr>
          <a:xfrm>
            <a:off x="2514277" y="8953523"/>
            <a:ext cx="41065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Кейде жасөспірім сізге мұқтаж емес болғандықтан емес, өз сезімдерін қалай білдіру керектігін түсінбейтіндіктен суық әрекет етеді.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2737</Words>
  <Application>WPS Presentation</Application>
  <PresentationFormat>Лист A4 (210x297 мм)</PresentationFormat>
  <Paragraphs>60</Paragraphs>
  <Slides>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5" baseType="lpstr">
      <vt:lpstr>Arial</vt:lpstr>
      <vt:lpstr>SimSun</vt:lpstr>
      <vt:lpstr>Wingdings</vt:lpstr>
      <vt:lpstr>Georgia</vt:lpstr>
      <vt:lpstr>Cambria</vt:lpstr>
      <vt:lpstr>Courier New</vt:lpstr>
      <vt:lpstr>Times New Roman</vt:lpstr>
      <vt:lpstr>Segoe UI Symbol</vt:lpstr>
      <vt:lpstr>Trebuchet MS</vt:lpstr>
      <vt:lpstr>Microsoft YaHei</vt:lpstr>
      <vt:lpstr>Arial Unicode MS</vt:lpstr>
      <vt:lpstr>Calibri</vt:lpstr>
      <vt:lpstr>Воздушный поток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Эльвира Гапбасо�</cp:lastModifiedBy>
  <cp:revision>1171</cp:revision>
  <dcterms:created xsi:type="dcterms:W3CDTF">2019-10-21T11:18:00Z</dcterms:created>
  <dcterms:modified xsi:type="dcterms:W3CDTF">2025-03-30T20:02:34Z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A555844761C5458A9123B5C90C06045C_13</vt:lpwstr>
  </property>
  <property fmtid="{D5CDD505-2E9C-101B-9397-08002B2CF9AE}" pid="3" name="KSOProductBuildVer">
    <vt:lpwstr>1033-12.2.0.20326</vt:lpwstr>
  </property>
</Properties>
</file>