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2" r:id="rId1"/>
  </p:sldMasterIdLst>
  <p:notesMasterIdLst>
    <p:notesMasterId r:id="rId4"/>
  </p:notesMasterIdLst>
  <p:handoutMasterIdLst>
    <p:handoutMasterId r:id="rId5"/>
  </p:handoutMasterIdLst>
  <p:sldIdLst>
    <p:sldId id="257" r:id="rId2"/>
    <p:sldId id="265" r:id="rId3"/>
  </p:sldIdLst>
  <p:sldSz cx="6858000" cy="9906000" type="A4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6D56"/>
    <a:srgbClr val="FFF6D9"/>
    <a:srgbClr val="FFEEB7"/>
    <a:srgbClr val="7388D3"/>
    <a:srgbClr val="FF9A4F"/>
    <a:srgbClr val="FFE9A3"/>
    <a:srgbClr val="E2AC00"/>
    <a:srgbClr val="D6A300"/>
    <a:srgbClr val="FF9647"/>
    <a:srgbClr val="D1E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1" autoAdjust="0"/>
    <p:restoredTop sz="93249" autoAdjust="0"/>
  </p:normalViewPr>
  <p:slideViewPr>
    <p:cSldViewPr>
      <p:cViewPr varScale="1">
        <p:scale>
          <a:sx n="72" d="100"/>
          <a:sy n="72" d="100"/>
        </p:scale>
        <p:origin x="3600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3E6C-20A6-4073-BC9E-EDE0536FA071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5131-4C0D-4D84-98E2-6175DCD3B92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1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8954-B977-4C6C-8E1B-651B26971CBA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53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385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D7FF0-32FB-4EDC-A74B-8509BE7A015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24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D7FF0-32FB-4EDC-A74B-8509BE7A015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140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D7FF0-32FB-4EDC-A74B-8509BE7A015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62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7298121"/>
            <a:ext cx="4227758" cy="127417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524420"/>
            <a:ext cx="5381513" cy="2590130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1056639"/>
            <a:ext cx="4800600" cy="501904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43858"/>
            <a:ext cx="1543050" cy="7566490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1056639"/>
            <a:ext cx="3621965" cy="70701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1056640"/>
            <a:ext cx="4800600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3138269"/>
            <a:ext cx="4475000" cy="3500389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655293"/>
            <a:ext cx="4477871" cy="1206776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1056639"/>
            <a:ext cx="2510028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1056640"/>
            <a:ext cx="2510028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2022695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020824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3191934"/>
            <a:ext cx="2727064" cy="181782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1056640"/>
            <a:ext cx="3012814" cy="7070166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5052381"/>
            <a:ext cx="2541495" cy="30904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651000"/>
            <a:ext cx="3086100" cy="451794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459591"/>
            <a:ext cx="2770586" cy="3124362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6448608"/>
            <a:ext cx="4787654" cy="1651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374467"/>
            <a:ext cx="6858000" cy="253153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73744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44310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6315354"/>
            <a:ext cx="4884383" cy="1651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7709"/>
            <a:ext cx="4800600" cy="501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915401"/>
            <a:ext cx="18859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A88081-C3A6-40CA-B35D-4693FFDB4CC9}" type="datetimeFigureOut">
              <a:rPr lang="ru-RU" smtClean="0"/>
              <a:t>18.06.2025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915401"/>
            <a:ext cx="251460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915401"/>
            <a:ext cx="13716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jpeg"/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3.wdp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microsoft.com/office/2007/relationships/hdphoto" Target="../media/hdphoto2.wdp"/><Relationship Id="rId1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9.jpe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12" Type="http://schemas.microsoft.com/office/2007/relationships/hdphoto" Target="../media/hdphoto4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3.png"/><Relationship Id="rId5" Type="http://schemas.openxmlformats.org/officeDocument/2006/relationships/image" Target="../media/image11.png"/><Relationship Id="rId10" Type="http://schemas.microsoft.com/office/2007/relationships/hdphoto" Target="../media/hdphoto3.wdp"/><Relationship Id="rId4" Type="http://schemas.openxmlformats.org/officeDocument/2006/relationships/image" Target="../media/image10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1" name="AutoShape 13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2" name="AutoShape 15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152400" y="1524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304800" y="3048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609600" y="6096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0" name="AutoShape 10" descr="Picture backgroun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1" name="AutoShape 12" descr="Picture background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0" name="AutoShape 21" descr="Picture background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1" name="AutoShape 23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 bwMode="hidden">
          <a:xfrm>
            <a:off x="437879" y="681411"/>
            <a:ext cx="6121663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ПАМЯТКА</a:t>
            </a:r>
            <a:endParaRPr lang="en-US" b="1" i="1" dirty="0" smtClean="0">
              <a:solidFill>
                <a:schemeClr val="accent6"/>
              </a:solidFill>
              <a:latin typeface="Cambria" pitchFamily="18" charset="0"/>
              <a:ea typeface="Cambria" pitchFamily="18" charset="0"/>
              <a:cs typeface="Courier New" pitchFamily="49" charset="0"/>
            </a:endParaRPr>
          </a:p>
          <a:p>
            <a:pPr algn="ctr"/>
            <a:r>
              <a:rPr lang="kk-KZ" b="1" i="1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 </a:t>
            </a:r>
            <a:r>
              <a:rPr lang="ru-RU" b="1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«</a:t>
            </a:r>
            <a:r>
              <a:rPr lang="ru-RU" b="1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Недостаток любви в детстве. Последствия»</a:t>
            </a:r>
            <a:endParaRPr lang="kk-KZ" b="1" i="1" dirty="0" smtClean="0">
              <a:solidFill>
                <a:schemeClr val="tx1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(</a:t>
            </a:r>
            <a:r>
              <a:rPr lang="ru-RU" b="1" i="1" dirty="0" smtClean="0">
                <a:solidFill>
                  <a:schemeClr val="accent6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для родителей</a:t>
            </a:r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kk-KZ" b="1" i="1" dirty="0">
              <a:solidFill>
                <a:schemeClr val="accent6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88393" y="35080"/>
            <a:ext cx="56987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КГУ  «Региональный учебно-методический центр психологической поддержки и воспитательной работы» Управления образования акимата Костанайской области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55" y="25205"/>
            <a:ext cx="723660" cy="735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567" y="8249718"/>
            <a:ext cx="2410796" cy="1526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4" y="2102566"/>
            <a:ext cx="462235" cy="268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04059" y="2020308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Заниженная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самооценка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Ребёнок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чувствует себя “не таким”, недостойным любви.</a:t>
            </a:r>
          </a:p>
        </p:txBody>
      </p:sp>
      <p:pic>
        <p:nvPicPr>
          <p:cNvPr id="22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2" y="2758972"/>
            <a:ext cx="462235" cy="268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97130" y="2741795"/>
            <a:ext cx="3429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Трудности в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отношениях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взрослом возрасте может быть сложно доверять другим, устанавливать близкие связи.</a:t>
            </a:r>
          </a:p>
        </p:txBody>
      </p:sp>
      <p:pic>
        <p:nvPicPr>
          <p:cNvPr id="26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5" y="3659997"/>
            <a:ext cx="462235" cy="268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04059" y="3650797"/>
            <a:ext cx="3429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Потребность в постоянном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одобрении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Человек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стремится заслужить любовь через успехи, стараясь угодить всем вокруг.</a:t>
            </a:r>
          </a:p>
        </p:txBody>
      </p:sp>
      <p:pic>
        <p:nvPicPr>
          <p:cNvPr id="28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4" y="4604904"/>
            <a:ext cx="462235" cy="268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97130" y="4581236"/>
            <a:ext cx="3429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Повышенная тревожность и страх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одиночества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Внутреннее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ощущение небезопасности и брошенности.</a:t>
            </a:r>
          </a:p>
        </p:txBody>
      </p:sp>
      <p:pic>
        <p:nvPicPr>
          <p:cNvPr id="29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4" y="5535343"/>
            <a:ext cx="462235" cy="268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04059" y="5487773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Агрессия или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закрытость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ащитная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реакция: либо нападение, либо уход в себя.</a:t>
            </a:r>
          </a:p>
        </p:txBody>
      </p:sp>
      <p:pic>
        <p:nvPicPr>
          <p:cNvPr id="32" name="Picture 4" descr="Picture background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55410" y="6419227"/>
            <a:ext cx="435701" cy="25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996951" y="6419227"/>
            <a:ext cx="33447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Говорите 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любви словами и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поступками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думайте, что “и так всё понятно”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дети нуждаются в подтверждении.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60374" y="1699855"/>
            <a:ext cx="2824609" cy="3204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60374" y="1725319"/>
            <a:ext cx="3429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Последствия недостатка любви: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589772" y="6087506"/>
            <a:ext cx="2498827" cy="2778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600044" y="6070203"/>
            <a:ext cx="25281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могут сделать родители:</a:t>
            </a:r>
          </a:p>
        </p:txBody>
      </p:sp>
      <p:pic>
        <p:nvPicPr>
          <p:cNvPr id="35" name="Picture 4" descr="Picture background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02239" y="7387261"/>
            <a:ext cx="435701" cy="25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2996951" y="7363106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Обнимайте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чаще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Телесный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контакт даёт ощущение безопасности.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996951" y="8053099"/>
            <a:ext cx="33447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Слушайте без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осуждения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должны знать: их чувства важны и принимаются.</a:t>
            </a:r>
          </a:p>
        </p:txBody>
      </p:sp>
      <p:pic>
        <p:nvPicPr>
          <p:cNvPr id="38" name="Picture 4" descr="Picture background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28371" y="8053099"/>
            <a:ext cx="435701" cy="25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4" descr="Picture background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68223" y="8760160"/>
            <a:ext cx="435701" cy="25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3010430" y="8752347"/>
            <a:ext cx="33179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ставьте любовь в зависимость от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успехов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Я тебя люблю не за оценки — я люблю тебя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потому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что ты мой ребёнок.”</a:t>
            </a:r>
          </a:p>
        </p:txBody>
      </p:sp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727" y="1799769"/>
            <a:ext cx="2770200" cy="1729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059" y="3819110"/>
            <a:ext cx="2765144" cy="17162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icture background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94" y="6224091"/>
            <a:ext cx="2529290" cy="18729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23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937736" y="81905"/>
            <a:ext cx="54214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Қостанай облысы әкімдігі білім басқармасының «Психологиялық қолдау мен тәрбие жұмысының өңірлік оқу-әдістемелік орталығы» КММ</a:t>
            </a:r>
          </a:p>
        </p:txBody>
      </p:sp>
      <p:sp>
        <p:nvSpPr>
          <p:cNvPr id="8" name="AutoShape 2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89" y="1"/>
            <a:ext cx="656527" cy="667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60776" y="704529"/>
            <a:ext cx="5592560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9708" y="566271"/>
            <a:ext cx="6217370" cy="1138773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i="1" dirty="0" smtClean="0">
                <a:solidFill>
                  <a:srgbClr val="F14124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ЖАДЫНАМА</a:t>
            </a:r>
            <a:endParaRPr lang="kk-KZ" sz="1600" b="1" i="1" dirty="0">
              <a:solidFill>
                <a:srgbClr val="F14124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lvl="0" algn="ctr"/>
            <a:r>
              <a:rPr lang="ru-RU" sz="1600" b="1" i="1" dirty="0">
                <a:latin typeface="Cambria" pitchFamily="18" charset="0"/>
                <a:ea typeface="Cambria" pitchFamily="18" charset="0"/>
                <a:cs typeface="Courier New" pitchFamily="49" charset="0"/>
              </a:rPr>
              <a:t>«Балалық шақта </a:t>
            </a:r>
            <a:r>
              <a:rPr lang="ru-RU" sz="1600" b="1" i="1" dirty="0" err="1">
                <a:latin typeface="Cambria" pitchFamily="18" charset="0"/>
                <a:ea typeface="Cambria" pitchFamily="18" charset="0"/>
                <a:cs typeface="Courier New" pitchFamily="49" charset="0"/>
              </a:rPr>
              <a:t>махаббаттың</a:t>
            </a:r>
            <a:r>
              <a:rPr lang="ru-RU" sz="1600" b="1" i="1" dirty="0">
                <a:latin typeface="Cambria" pitchFamily="18" charset="0"/>
                <a:ea typeface="Cambria" pitchFamily="18" charset="0"/>
                <a:cs typeface="Courier New" pitchFamily="49" charset="0"/>
              </a:rPr>
              <a:t> </a:t>
            </a:r>
            <a:r>
              <a:rPr lang="ru-RU" sz="1600" b="1" i="1" dirty="0" err="1" smtClean="0">
                <a:latin typeface="Cambria" pitchFamily="18" charset="0"/>
                <a:ea typeface="Cambria" pitchFamily="18" charset="0"/>
                <a:cs typeface="Courier New" pitchFamily="49" charset="0"/>
              </a:rPr>
              <a:t>жетіспеуі</a:t>
            </a:r>
            <a:r>
              <a:rPr lang="ru-RU" sz="1600" b="1" i="1" dirty="0">
                <a:latin typeface="Cambria" pitchFamily="18" charset="0"/>
                <a:ea typeface="Cambria" pitchFamily="18" charset="0"/>
                <a:cs typeface="Courier New" pitchFamily="49" charset="0"/>
              </a:rPr>
              <a:t> </a:t>
            </a:r>
            <a:r>
              <a:rPr lang="ru-RU" sz="1600" b="1" i="1" dirty="0" err="1" smtClean="0">
                <a:latin typeface="Cambria" pitchFamily="18" charset="0"/>
                <a:ea typeface="Cambria" pitchFamily="18" charset="0"/>
                <a:cs typeface="Courier New" pitchFamily="49" charset="0"/>
              </a:rPr>
              <a:t>және</a:t>
            </a:r>
            <a:r>
              <a:rPr lang="ru-RU" sz="1600" b="1" i="1" dirty="0" smtClean="0">
                <a:latin typeface="Cambria" pitchFamily="18" charset="0"/>
                <a:ea typeface="Cambria" pitchFamily="18" charset="0"/>
                <a:cs typeface="Courier New" pitchFamily="49" charset="0"/>
              </a:rPr>
              <a:t> </a:t>
            </a:r>
            <a:r>
              <a:rPr lang="ru-RU" sz="1600" b="1" i="1" dirty="0" err="1" smtClean="0">
                <a:latin typeface="Cambria" pitchFamily="18" charset="0"/>
                <a:ea typeface="Cambria" pitchFamily="18" charset="0"/>
                <a:cs typeface="Courier New" pitchFamily="49" charset="0"/>
              </a:rPr>
              <a:t>оның</a:t>
            </a:r>
            <a:r>
              <a:rPr lang="ru-RU" sz="1600" b="1" i="1" dirty="0" smtClean="0">
                <a:latin typeface="Cambria" pitchFamily="18" charset="0"/>
                <a:ea typeface="Cambria" pitchFamily="18" charset="0"/>
                <a:cs typeface="Courier New" pitchFamily="49" charset="0"/>
              </a:rPr>
              <a:t> </a:t>
            </a:r>
            <a:r>
              <a:rPr lang="ru-RU" sz="1600" b="1" i="1" dirty="0" err="1" smtClean="0">
                <a:latin typeface="Cambria" pitchFamily="18" charset="0"/>
                <a:ea typeface="Cambria" pitchFamily="18" charset="0"/>
                <a:cs typeface="Courier New" pitchFamily="49" charset="0"/>
              </a:rPr>
              <a:t>с</a:t>
            </a:r>
            <a:r>
              <a:rPr lang="ru-RU" sz="1600" b="1" i="1" dirty="0" err="1" smtClean="0">
                <a:latin typeface="Cambria" pitchFamily="18" charset="0"/>
                <a:ea typeface="Cambria" pitchFamily="18" charset="0"/>
                <a:cs typeface="Courier New" pitchFamily="49" charset="0"/>
              </a:rPr>
              <a:t>алдары</a:t>
            </a:r>
            <a:r>
              <a:rPr lang="ru-RU" sz="1600" b="1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»</a:t>
            </a:r>
            <a:endParaRPr lang="ru-RU" sz="1600" b="1" i="1" dirty="0"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  <a:p>
            <a:pPr lvl="0" algn="ctr"/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(</a:t>
            </a:r>
            <a:r>
              <a:rPr lang="kk-KZ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ата-аналарға </a:t>
            </a:r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арналған)</a:t>
            </a:r>
            <a:endParaRPr lang="ru-RU" b="1" i="1" dirty="0">
              <a:solidFill>
                <a:schemeClr val="accent6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23" y="7774510"/>
            <a:ext cx="2514378" cy="156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7852" y="1645087"/>
            <a:ext cx="3524132" cy="33069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39953" y="1668003"/>
            <a:ext cx="35931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Махаббаттың жетіспеушілігінің салдары: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4688"/>
            <a:ext cx="46355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91520" y="1988743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зін-өзі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басқалардан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өзгеше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сүйіспеншілікке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лайық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сезінеді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2796468"/>
            <a:ext cx="46355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91520" y="2695424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Қарым-қатынастағы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қиындықтар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Ересек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жаста басқаларға сену, жақын байланыс орнату қиын болуы мүмкін.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58" y="3434088"/>
            <a:ext cx="46355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59592" y="3434085"/>
            <a:ext cx="34023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Тұрақты мақұлдау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қажеттілігі</a:t>
            </a:r>
          </a:p>
          <a:p>
            <a:pPr algn="just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айналасындағылардың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бәрін қуантуға тырысып, жетістіктер арқылы сүйіспеншілікке ие болуға тырысады.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58" y="4388192"/>
            <a:ext cx="46355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504056" y="4371614"/>
            <a:ext cx="3429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Мазасыздық пен жалғыздықтан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қорқу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Қауіпсіздік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пен бас тартудың ішкі сезімі.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2" y="5025008"/>
            <a:ext cx="46355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509938" y="4890538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Агрессия 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тұйықтық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Қорғаныс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реакциясы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не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шабуылдау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оқшаулану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056" y="1704444"/>
            <a:ext cx="2770200" cy="1729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938" y="3764441"/>
            <a:ext cx="2765144" cy="17162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3648482" y="5646740"/>
            <a:ext cx="2804854" cy="3077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12284" y="5646740"/>
            <a:ext cx="26410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Ата-аналар не істей алады:</a:t>
            </a:r>
          </a:p>
        </p:txBody>
      </p:sp>
      <p:pic>
        <p:nvPicPr>
          <p:cNvPr id="26" name="Picture 4" descr="Picture background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59228" y="6277384"/>
            <a:ext cx="435701" cy="25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3023390" y="5999898"/>
            <a:ext cx="329920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Махаббатыңызды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сөзбен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ісіңізбен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білдіріңіз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Онсыз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бәрін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түсінеді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ойламаңыз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балаларға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сүйіспеншіліктің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расталуы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049421" y="7114036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құшақтаңыз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Дене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байланысы қауіпсіздік сезімін береді.</a:t>
            </a:r>
          </a:p>
        </p:txBody>
      </p:sp>
      <p:pic>
        <p:nvPicPr>
          <p:cNvPr id="29" name="Picture 4" descr="Picture background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03872" y="7233989"/>
            <a:ext cx="435701" cy="274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3067800" y="7747273"/>
            <a:ext cx="3429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Баланы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сынға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алмай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түсіністікпен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тыңдаңыз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сезімдерінің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қабылданатынын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білуі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4" descr="Picture background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14014" y="8038180"/>
            <a:ext cx="435701" cy="274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090980" y="8660338"/>
            <a:ext cx="3429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Махаббатты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жетістіктерге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тәуелді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етпеңіз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«Мен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сені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көретінім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бағаларың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сен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балам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болғаның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" name="Picture 4" descr="Picture background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3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29288" y="8940407"/>
            <a:ext cx="435701" cy="274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0" descr="Picture background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11" y="5780259"/>
            <a:ext cx="2529290" cy="18729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34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14100</TotalTime>
  <Words>351</Words>
  <Application>Microsoft Office PowerPoint</Application>
  <PresentationFormat>Лист A4 (210x297 мм)</PresentationFormat>
  <Paragraphs>50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Arial</vt:lpstr>
      <vt:lpstr>Calibri</vt:lpstr>
      <vt:lpstr>Cambria</vt:lpstr>
      <vt:lpstr>Courier New</vt:lpstr>
      <vt:lpstr>Georgia</vt:lpstr>
      <vt:lpstr>Segoe UI Symbol</vt:lpstr>
      <vt:lpstr>Times New Roman</vt:lpstr>
      <vt:lpstr>Trebuchet MS</vt:lpstr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1386</cp:revision>
  <dcterms:created xsi:type="dcterms:W3CDTF">2019-10-21T11:18:40Z</dcterms:created>
  <dcterms:modified xsi:type="dcterms:W3CDTF">2025-06-18T09:42:34Z</dcterms:modified>
</cp:coreProperties>
</file>