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52" r:id="rId1"/>
  </p:sldMasterIdLst>
  <p:notesMasterIdLst>
    <p:notesMasterId r:id="rId4"/>
  </p:notesMasterIdLst>
  <p:handoutMasterIdLst>
    <p:handoutMasterId r:id="rId5"/>
  </p:handoutMasterIdLst>
  <p:sldIdLst>
    <p:sldId id="270" r:id="rId2"/>
    <p:sldId id="272" r:id="rId3"/>
  </p:sldIdLst>
  <p:sldSz cx="6858000" cy="9906000" type="A4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lefonDoveriya" initials="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A4F"/>
    <a:srgbClr val="BFEBDF"/>
    <a:srgbClr val="34AA88"/>
    <a:srgbClr val="B4E8FA"/>
    <a:srgbClr val="10A8DE"/>
    <a:srgbClr val="CDEFFB"/>
    <a:srgbClr val="2DBCEF"/>
    <a:srgbClr val="FF9900"/>
    <a:srgbClr val="8AD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4" autoAdjust="0"/>
    <p:restoredTop sz="93249" autoAdjust="0"/>
  </p:normalViewPr>
  <p:slideViewPr>
    <p:cSldViewPr>
      <p:cViewPr>
        <p:scale>
          <a:sx n="75" d="100"/>
          <a:sy n="75" d="100"/>
        </p:scale>
        <p:origin x="-3468" y="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43E6C-20A6-4073-BC9E-EDE0536FA071}" type="datetimeFigureOut">
              <a:rPr lang="ru-RU" smtClean="0"/>
              <a:t>чт 10.07.25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75131-4C0D-4D84-98E2-6175DCD3B9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176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98954-B977-4C6C-8E1B-651B26971CBA}" type="datetimeFigureOut">
              <a:rPr lang="ru-RU" smtClean="0"/>
              <a:t>чт 10.07.25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81463" y="509588"/>
            <a:ext cx="17653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D7FF0-32FB-4EDC-A74B-8509BE7A015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24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D7FF0-32FB-4EDC-A74B-8509BE7A015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5140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D7FF0-32FB-4EDC-A74B-8509BE7A015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5140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80535"/>
            <a:ext cx="5829300" cy="6163733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7154333"/>
            <a:ext cx="4800600" cy="176106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чт 10.07.25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чт 10.07.25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чт 10.07.25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чт 10.07.25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1981201"/>
            <a:ext cx="5829300" cy="3618442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5877103"/>
            <a:ext cx="5829300" cy="1634948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чт 10.07.25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3371850" y="5668434"/>
            <a:ext cx="63579" cy="12244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521869" y="5668434"/>
            <a:ext cx="63579" cy="12244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222546" y="5668434"/>
            <a:ext cx="63579" cy="12244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чт 10.07.25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74320" y="2311400"/>
            <a:ext cx="3031236" cy="6537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0"/>
            <a:ext cx="3030141" cy="88053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6151" y="2311400"/>
            <a:ext cx="3031331" cy="88053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чт 10.07.25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42900" y="3196336"/>
            <a:ext cx="3031236" cy="56530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504438" y="3196337"/>
            <a:ext cx="3031236" cy="56523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чт 10.07.25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чт 10.07.25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316" y="385234"/>
            <a:ext cx="2256235" cy="302683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353" y="394406"/>
            <a:ext cx="3746897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30316" y="3522134"/>
            <a:ext cx="2256235" cy="5326769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чт 10.07.25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330200"/>
            <a:ext cx="4283868" cy="129328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1095" y="1651000"/>
            <a:ext cx="4541043" cy="6559286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8392583"/>
            <a:ext cx="4283868" cy="77046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чт 10.07.25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2311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72511" y="9181395"/>
            <a:ext cx="1564481" cy="52740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9A88081-C3A6-40CA-B35D-4693FFDB4CC9}" type="datetimeFigureOut">
              <a:rPr lang="ru-RU" smtClean="0"/>
              <a:t>чт 10.07.25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4374" y="9181395"/>
            <a:ext cx="2135981" cy="527403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7459" y="9181395"/>
            <a:ext cx="421481" cy="527403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6343320" y="9387999"/>
            <a:ext cx="63579" cy="12244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426839" y="9387999"/>
            <a:ext cx="63579" cy="12244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2" descr="https://img1.goodfon.ru/original/1920x1080/0/6b/material-desing-color-geometriia-linii-zheltyi-salatovyi-z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AutoShape 13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" name="AutoShape 15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152400" y="1524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304800" y="3048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609600" y="6096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AutoShape 10" descr="Picture backgroun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" name="AutoShape 12" descr="Picture background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" name="AutoShape 21" descr="Picture background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" name="AutoShape 23" descr="Picture background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 bwMode="hidden">
          <a:xfrm>
            <a:off x="321910" y="898634"/>
            <a:ext cx="6275441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2800" b="1" i="1" dirty="0" smtClean="0">
                <a:solidFill>
                  <a:schemeClr val="accent6"/>
                </a:solidFill>
                <a:latin typeface="Cambria" pitchFamily="18" charset="0"/>
                <a:ea typeface="Cambria" pitchFamily="18" charset="0"/>
                <a:cs typeface="Courier New" pitchFamily="49" charset="0"/>
              </a:rPr>
              <a:t>ПАМЯТКА</a:t>
            </a:r>
            <a:endParaRPr lang="en-US" sz="2800" b="1" i="1" dirty="0" smtClean="0">
              <a:solidFill>
                <a:schemeClr val="accent6"/>
              </a:solidFill>
              <a:latin typeface="Cambria" pitchFamily="18" charset="0"/>
              <a:ea typeface="Cambria" pitchFamily="18" charset="0"/>
              <a:cs typeface="Courier New" pitchFamily="49" charset="0"/>
            </a:endParaRPr>
          </a:p>
          <a:p>
            <a:pPr algn="ctr"/>
            <a:r>
              <a:rPr lang="kk-KZ" sz="1400" b="1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Courier New" pitchFamily="49" charset="0"/>
              </a:rPr>
              <a:t> </a:t>
            </a:r>
            <a:r>
              <a:rPr lang="ru-RU" sz="1400" b="1" i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Courier New" pitchFamily="49" charset="0"/>
              </a:rPr>
              <a:t>«Простые шаги </a:t>
            </a:r>
            <a:r>
              <a:rPr lang="ru-RU" sz="1400" b="1" i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Courier New" pitchFamily="49" charset="0"/>
              </a:rPr>
              <a:t>к укреплению семейных отношений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»</a:t>
            </a:r>
            <a:endParaRPr lang="kk-KZ" sz="1400" b="1" i="1" dirty="0" smtClean="0">
              <a:solidFill>
                <a:schemeClr val="tx1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Courier New" pitchFamily="49" charset="0"/>
              </a:rPr>
              <a:t>(</a:t>
            </a:r>
            <a:r>
              <a:rPr lang="ru-RU" sz="1400" b="1" i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Courier New" pitchFamily="49" charset="0"/>
              </a:rPr>
              <a:t>для родителей</a:t>
            </a:r>
            <a:r>
              <a:rPr lang="ru-RU" sz="1400" b="1" i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)</a:t>
            </a:r>
            <a:endParaRPr lang="kk-KZ" sz="1400" b="1" i="1" dirty="0">
              <a:solidFill>
                <a:schemeClr val="tx1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2333" y="45013"/>
            <a:ext cx="569874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Sitka Subheading" pitchFamily="2" charset="0"/>
                <a:ea typeface="Segoe UI Symbol" pitchFamily="34" charset="0"/>
                <a:cs typeface="Times New Roman" pitchFamily="18" charset="0"/>
              </a:rPr>
              <a:t>КГУ  </a:t>
            </a: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Sitka Subheading" pitchFamily="2" charset="0"/>
                <a:ea typeface="Segoe UI Symbol" pitchFamily="34" charset="0"/>
                <a:cs typeface="Times New Roman" pitchFamily="18" charset="0"/>
              </a:rPr>
              <a:t>«Региональный учебно-методический центр психологической поддержки и воспитательной работы» Управления образования акимата Костанайской области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b="1" dirty="0">
              <a:solidFill>
                <a:schemeClr val="tx2">
                  <a:lumMod val="50000"/>
                </a:schemeClr>
              </a:solidFill>
              <a:latin typeface="Sitka Subheading" pitchFamily="2" charset="0"/>
              <a:ea typeface="Segoe UI Symbol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b="1" dirty="0" smtClean="0">
              <a:solidFill>
                <a:schemeClr val="tx2">
                  <a:lumMod val="50000"/>
                </a:schemeClr>
              </a:solidFill>
              <a:latin typeface="Sitka Subheading" pitchFamily="2" charset="0"/>
              <a:ea typeface="Segoe UI Symbol" pitchFamily="34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83" y="-64419"/>
            <a:ext cx="970958" cy="98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AutoShape 10" descr="Picture background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09600" y="5167693"/>
            <a:ext cx="3755504" cy="16004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Проявление </a:t>
            </a:r>
            <a:r>
              <a:rPr lang="ru-RU" sz="1400" b="1" i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любви и благодарности</a:t>
            </a:r>
            <a:endParaRPr lang="ru-RU" sz="1400" i="1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Часто </a:t>
            </a:r>
            <a:r>
              <a:rPr lang="ru-RU" sz="1400" i="1" dirty="0">
                <a:latin typeface="Cambria" pitchFamily="18" charset="0"/>
                <a:ea typeface="Cambria" pitchFamily="18" charset="0"/>
              </a:rPr>
              <a:t>говорите слова поддержки </a:t>
            </a:r>
            <a:endParaRPr lang="ru-RU" sz="1400" i="1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и </a:t>
            </a:r>
            <a:r>
              <a:rPr lang="ru-RU" sz="1400" i="1" dirty="0">
                <a:latin typeface="Cambria" pitchFamily="18" charset="0"/>
                <a:ea typeface="Cambria" pitchFamily="18" charset="0"/>
              </a:rPr>
              <a:t>признательности</a:t>
            </a:r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pPr algn="just"/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Не </a:t>
            </a:r>
            <a:r>
              <a:rPr lang="ru-RU" sz="1400" i="1" dirty="0">
                <a:latin typeface="Cambria" pitchFamily="18" charset="0"/>
                <a:ea typeface="Cambria" pitchFamily="18" charset="0"/>
              </a:rPr>
              <a:t>забывайте о маленьких знаках </a:t>
            </a:r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внимания</a:t>
            </a:r>
          </a:p>
          <a:p>
            <a:pPr algn="just"/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1400" i="1" dirty="0">
                <a:latin typeface="Cambria" pitchFamily="18" charset="0"/>
                <a:ea typeface="Cambria" pitchFamily="18" charset="0"/>
              </a:rPr>
              <a:t>и подарках</a:t>
            </a:r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pPr algn="just"/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Обнимайтесь, проявляйте </a:t>
            </a:r>
            <a:r>
              <a:rPr lang="ru-RU" sz="1400" i="1" dirty="0">
                <a:latin typeface="Cambria" pitchFamily="18" charset="0"/>
                <a:ea typeface="Cambria" pitchFamily="18" charset="0"/>
              </a:rPr>
              <a:t>физическую близость.</a:t>
            </a:r>
            <a:endParaRPr lang="ru-RU" sz="1400" i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09600" y="2144688"/>
            <a:ext cx="4010061" cy="138499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Открытое </a:t>
            </a:r>
            <a:r>
              <a:rPr lang="ru-RU" sz="1400" b="1" i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и честное общение</a:t>
            </a:r>
            <a:endParaRPr lang="ru-RU" sz="1400" i="1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Делитесь </a:t>
            </a:r>
            <a:r>
              <a:rPr lang="ru-RU" sz="1400" i="1" dirty="0">
                <a:latin typeface="Cambria" pitchFamily="18" charset="0"/>
                <a:ea typeface="Cambria" pitchFamily="18" charset="0"/>
              </a:rPr>
              <a:t>своими чувствами и мыслями</a:t>
            </a:r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pPr algn="just"/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Слушайте </a:t>
            </a:r>
            <a:r>
              <a:rPr lang="ru-RU" sz="1400" i="1" dirty="0">
                <a:latin typeface="Cambria" pitchFamily="18" charset="0"/>
                <a:ea typeface="Cambria" pitchFamily="18" charset="0"/>
              </a:rPr>
              <a:t>партнёра без </a:t>
            </a:r>
            <a:r>
              <a:rPr lang="ru-RU" sz="1400" i="1" dirty="0">
                <a:latin typeface="Cambria" pitchFamily="18" charset="0"/>
                <a:ea typeface="Cambria" pitchFamily="18" charset="0"/>
              </a:rPr>
              <a:t>перебиваний</a:t>
            </a:r>
            <a:r>
              <a:rPr lang="ru-RU" sz="1400" i="1" dirty="0">
                <a:latin typeface="Cambria" pitchFamily="18" charset="0"/>
                <a:ea typeface="Cambria" pitchFamily="18" charset="0"/>
              </a:rPr>
              <a:t> </a:t>
            </a:r>
            <a:endParaRPr lang="ru-RU" sz="1400" i="1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и осуждения.</a:t>
            </a:r>
          </a:p>
          <a:p>
            <a:pPr algn="just"/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Обсуждайте </a:t>
            </a:r>
            <a:r>
              <a:rPr lang="ru-RU" sz="1400" i="1" dirty="0">
                <a:latin typeface="Cambria" pitchFamily="18" charset="0"/>
                <a:ea typeface="Cambria" pitchFamily="18" charset="0"/>
              </a:rPr>
              <a:t>важные темы вовремя, </a:t>
            </a:r>
            <a:endParaRPr lang="ru-RU" sz="1400" i="1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не </a:t>
            </a:r>
            <a:r>
              <a:rPr lang="ru-RU" sz="1400" i="1" dirty="0">
                <a:latin typeface="Cambria" pitchFamily="18" charset="0"/>
                <a:ea typeface="Cambria" pitchFamily="18" charset="0"/>
              </a:rPr>
              <a:t>откладывая.</a:t>
            </a:r>
            <a:endParaRPr lang="ru-RU" sz="1400" i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90196" y="8553400"/>
            <a:ext cx="4029465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Семейные </a:t>
            </a:r>
            <a:r>
              <a:rPr lang="ru-RU" sz="1400" i="1" dirty="0">
                <a:latin typeface="Cambria" pitchFamily="18" charset="0"/>
                <a:ea typeface="Cambria" pitchFamily="18" charset="0"/>
              </a:rPr>
              <a:t>отношения требуют внимания, уважения и постоянной работы. </a:t>
            </a:r>
            <a:endParaRPr lang="ru-RU" sz="1400" i="1" dirty="0" smtClean="0">
              <a:latin typeface="Cambria" pitchFamily="18" charset="0"/>
              <a:ea typeface="Cambria" pitchFamily="18" charset="0"/>
            </a:endParaRPr>
          </a:p>
          <a:p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Регулярное </a:t>
            </a:r>
            <a:r>
              <a:rPr lang="ru-RU" sz="1400" i="1" dirty="0">
                <a:latin typeface="Cambria" pitchFamily="18" charset="0"/>
                <a:ea typeface="Cambria" pitchFamily="18" charset="0"/>
              </a:rPr>
              <a:t>применение вышеуказанных принципов способствует созданию гармоничной и крепкой семьи.</a:t>
            </a:r>
            <a:endParaRPr lang="ru-RU" sz="1400" i="1" dirty="0" smtClean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9600" y="3632793"/>
            <a:ext cx="3755503" cy="16004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Поддержка </a:t>
            </a:r>
            <a:r>
              <a:rPr lang="ru-RU" sz="1400" b="1" i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и уважение</a:t>
            </a:r>
            <a:endParaRPr lang="ru-RU" sz="1400" i="1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Поддерживайте </a:t>
            </a:r>
            <a:r>
              <a:rPr lang="ru-RU" sz="1400" i="1" dirty="0">
                <a:latin typeface="Cambria" pitchFamily="18" charset="0"/>
                <a:ea typeface="Cambria" pitchFamily="18" charset="0"/>
              </a:rPr>
              <a:t>друг друга в трудные моменты</a:t>
            </a:r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pPr algn="just"/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Цените </a:t>
            </a:r>
            <a:r>
              <a:rPr lang="ru-RU" sz="1400" i="1" dirty="0">
                <a:latin typeface="Cambria" pitchFamily="18" charset="0"/>
                <a:ea typeface="Cambria" pitchFamily="18" charset="0"/>
              </a:rPr>
              <a:t>мнение и выбор каждого члена семьи</a:t>
            </a:r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pPr algn="just"/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Избегайте </a:t>
            </a:r>
            <a:r>
              <a:rPr lang="ru-RU" sz="1400" i="1" dirty="0">
                <a:latin typeface="Cambria" pitchFamily="18" charset="0"/>
                <a:ea typeface="Cambria" pitchFamily="18" charset="0"/>
              </a:rPr>
              <a:t>критики, заменяя её на конструктивные советы.</a:t>
            </a:r>
            <a:endParaRPr lang="ru-RU" sz="1400" i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780928" y="6831011"/>
            <a:ext cx="3893491" cy="16004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Умение </a:t>
            </a:r>
            <a:r>
              <a:rPr lang="ru-RU" sz="1400" b="1" i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прощать и идти на компромиссы</a:t>
            </a:r>
            <a:endParaRPr lang="ru-RU" sz="1400" i="1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Работайте </a:t>
            </a:r>
            <a:r>
              <a:rPr lang="ru-RU" sz="1400" i="1" dirty="0">
                <a:latin typeface="Cambria" pitchFamily="18" charset="0"/>
                <a:ea typeface="Cambria" pitchFamily="18" charset="0"/>
              </a:rPr>
              <a:t>над эмоциональной устойчивостью и прощением обид</a:t>
            </a:r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pPr algn="just"/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Ищите </a:t>
            </a:r>
            <a:r>
              <a:rPr lang="ru-RU" sz="1400" i="1" dirty="0">
                <a:latin typeface="Cambria" pitchFamily="18" charset="0"/>
                <a:ea typeface="Cambria" pitchFamily="18" charset="0"/>
              </a:rPr>
              <a:t>решения, учитывающие интересы всех сторон</a:t>
            </a:r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pPr algn="just"/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Помните </a:t>
            </a:r>
            <a:r>
              <a:rPr lang="ru-RU" sz="1400" i="1" dirty="0">
                <a:latin typeface="Cambria" pitchFamily="18" charset="0"/>
                <a:ea typeface="Cambria" pitchFamily="18" charset="0"/>
              </a:rPr>
              <a:t>о важности командной работы и взаимопомощи.</a:t>
            </a:r>
            <a:endParaRPr lang="ru-RU" sz="1400" i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405" y="8500312"/>
            <a:ext cx="2071226" cy="122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405" y="2144688"/>
            <a:ext cx="2044946" cy="1436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406" y="3728864"/>
            <a:ext cx="2044946" cy="143882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404" y="5219443"/>
            <a:ext cx="2044947" cy="147599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96272"/>
            <a:ext cx="2026020" cy="1462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64724"/>
            <a:ext cx="5365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2594437"/>
            <a:ext cx="5365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2" y="5689152"/>
            <a:ext cx="5365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2" y="9055398"/>
            <a:ext cx="5365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21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2" descr="https://img1.goodfon.ru/original/1920x1080/0/6b/material-desing-color-geometriia-linii-zheltyi-salatovyi-z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AutoShape 13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" name="AutoShape 15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152400" y="1524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304800" y="3048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609600" y="6096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AutoShape 10" descr="Picture backgroun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" name="AutoShape 12" descr="Picture background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" name="AutoShape 21" descr="Picture background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" name="AutoShape 23" descr="Picture background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 bwMode="hidden">
          <a:xfrm>
            <a:off x="321910" y="898634"/>
            <a:ext cx="6275441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2800" b="1" i="1" dirty="0" smtClean="0">
                <a:solidFill>
                  <a:schemeClr val="accent6"/>
                </a:solidFill>
                <a:latin typeface="Cambria" pitchFamily="18" charset="0"/>
                <a:ea typeface="Cambria" pitchFamily="18" charset="0"/>
                <a:cs typeface="Courier New" pitchFamily="49" charset="0"/>
              </a:rPr>
              <a:t>ЖАДЫНАМА</a:t>
            </a:r>
            <a:endParaRPr lang="en-US" sz="2800" b="1" i="1" dirty="0" smtClean="0">
              <a:solidFill>
                <a:schemeClr val="accent6"/>
              </a:solidFill>
              <a:latin typeface="Cambria" pitchFamily="18" charset="0"/>
              <a:ea typeface="Cambria" pitchFamily="18" charset="0"/>
              <a:cs typeface="Courier New" pitchFamily="49" charset="0"/>
            </a:endParaRPr>
          </a:p>
          <a:p>
            <a:pPr algn="ctr"/>
            <a:r>
              <a:rPr lang="kk-KZ" sz="1400" b="1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Courier New" pitchFamily="49" charset="0"/>
              </a:rPr>
              <a:t> </a:t>
            </a:r>
            <a:r>
              <a:rPr lang="ru-RU" sz="1400" b="1" i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Courier New" pitchFamily="49" charset="0"/>
              </a:rPr>
              <a:t>«Отбасылық қарым-қатынасты нығайтуға арналған </a:t>
            </a:r>
            <a:r>
              <a:rPr lang="ru-RU" sz="1400" b="1" i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Courier New" pitchFamily="49" charset="0"/>
              </a:rPr>
              <a:t>қадамдар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»</a:t>
            </a:r>
            <a:endParaRPr lang="kk-KZ" sz="1400" b="1" i="1" dirty="0" smtClean="0">
              <a:solidFill>
                <a:schemeClr val="tx1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Courier New" pitchFamily="49" charset="0"/>
              </a:rPr>
              <a:t>(</a:t>
            </a:r>
            <a:r>
              <a:rPr lang="kk-KZ" sz="1400" b="1" i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Courier New" pitchFamily="49" charset="0"/>
              </a:rPr>
              <a:t>ата-аналарға арналған</a:t>
            </a:r>
            <a:r>
              <a:rPr lang="ru-RU" sz="1400" b="1" i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)</a:t>
            </a:r>
            <a:endParaRPr lang="kk-KZ" sz="1400" b="1" i="1" dirty="0">
              <a:solidFill>
                <a:schemeClr val="tx1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2333" y="45013"/>
            <a:ext cx="56987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Sitka Subheading" pitchFamily="2" charset="0"/>
                <a:ea typeface="Segoe UI Symbol" pitchFamily="34" charset="0"/>
                <a:cs typeface="Times New Roman" pitchFamily="18" charset="0"/>
              </a:rPr>
              <a:t>Қостанай </a:t>
            </a: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Sitka Subheading" pitchFamily="2" charset="0"/>
                <a:ea typeface="Segoe UI Symbol" pitchFamily="34" charset="0"/>
                <a:cs typeface="Times New Roman" pitchFamily="18" charset="0"/>
              </a:rPr>
              <a:t>облысы әкімдігі білім басқармасының «Психологиялық қолдау мен тәрбие жұмысының өңірлік оқу-әдістемелік орталығы» </a:t>
            </a: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Sitka Subheading" pitchFamily="2" charset="0"/>
                <a:ea typeface="Segoe UI Symbol" pitchFamily="34" charset="0"/>
                <a:cs typeface="Times New Roman" pitchFamily="18" charset="0"/>
              </a:rPr>
              <a:t>КММ</a:t>
            </a:r>
            <a:endParaRPr lang="ru-RU" altLang="ru-RU" sz="1400" b="1" dirty="0">
              <a:solidFill>
                <a:schemeClr val="tx2">
                  <a:lumMod val="50000"/>
                </a:schemeClr>
              </a:solidFill>
              <a:latin typeface="Sitka Subheading" pitchFamily="2" charset="0"/>
              <a:ea typeface="Segoe UI Symbol" pitchFamily="34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83" y="-64419"/>
            <a:ext cx="970958" cy="98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AutoShape 10" descr="Picture background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09600" y="5167693"/>
            <a:ext cx="3755504" cy="16004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Махаббат </a:t>
            </a:r>
            <a:r>
              <a:rPr lang="ru-RU" sz="1400" b="1" i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пен </a:t>
            </a:r>
            <a:r>
              <a:rPr lang="ru-RU" sz="1400" b="1" i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алғысты</a:t>
            </a:r>
            <a:r>
              <a:rPr lang="ru-RU" sz="1400" b="1" i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білдіру</a:t>
            </a:r>
            <a:endParaRPr lang="ru-RU" sz="1400" i="1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Жиі </a:t>
            </a:r>
            <a:r>
              <a:rPr lang="ru-RU" sz="1400" i="1" dirty="0">
                <a:latin typeface="Cambria" pitchFamily="18" charset="0"/>
                <a:ea typeface="Cambria" pitchFamily="18" charset="0"/>
              </a:rPr>
              <a:t>қолдау және ризашылық сөздерін айтыңыз</a:t>
            </a:r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pPr algn="just"/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Кішкентай </a:t>
            </a:r>
            <a:r>
              <a:rPr lang="ru-RU" sz="1400" i="1" dirty="0">
                <a:latin typeface="Cambria" pitchFamily="18" charset="0"/>
                <a:ea typeface="Cambria" pitchFamily="18" charset="0"/>
              </a:rPr>
              <a:t>қамқорлық белгілері мен сыйлықтарды ұмытпаңыз</a:t>
            </a:r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pPr algn="just"/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Құшақтасып</a:t>
            </a:r>
            <a:r>
              <a:rPr lang="ru-RU" sz="1400" i="1" dirty="0">
                <a:latin typeface="Cambria" pitchFamily="18" charset="0"/>
                <a:ea typeface="Cambria" pitchFamily="18" charset="0"/>
              </a:rPr>
              <a:t>, физикалық </a:t>
            </a:r>
            <a:r>
              <a:rPr lang="ru-RU" sz="1400" i="1" dirty="0">
                <a:latin typeface="Cambria" pitchFamily="18" charset="0"/>
                <a:ea typeface="Cambria" pitchFamily="18" charset="0"/>
              </a:rPr>
              <a:t>жақындықты</a:t>
            </a:r>
            <a:r>
              <a:rPr lang="ru-RU" sz="1400" i="1" dirty="0">
                <a:latin typeface="Cambria" pitchFamily="18" charset="0"/>
                <a:ea typeface="Cambria" pitchFamily="18" charset="0"/>
              </a:rPr>
              <a:t> көрсетіңіз.</a:t>
            </a:r>
            <a:endParaRPr lang="ru-RU" sz="1400" i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09601" y="2144688"/>
            <a:ext cx="3942804" cy="138499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Ашық </a:t>
            </a:r>
            <a:r>
              <a:rPr lang="ru-RU" sz="1400" b="1" i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және адал қарым-қатынас</a:t>
            </a:r>
            <a:endParaRPr lang="ru-RU" sz="1400" i="1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Өз </a:t>
            </a:r>
            <a:r>
              <a:rPr lang="ru-RU" sz="1400" i="1" dirty="0">
                <a:latin typeface="Cambria" pitchFamily="18" charset="0"/>
                <a:ea typeface="Cambria" pitchFamily="18" charset="0"/>
              </a:rPr>
              <a:t>сезімдеріңіз бен ойларыңызбен бөлісіңіз</a:t>
            </a:r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pPr algn="just"/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Серіктесіңізді</a:t>
            </a:r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1400" i="1" dirty="0">
                <a:latin typeface="Cambria" pitchFamily="18" charset="0"/>
                <a:ea typeface="Cambria" pitchFamily="18" charset="0"/>
              </a:rPr>
              <a:t>сөзін бөліп алмай, </a:t>
            </a:r>
            <a:endParaRPr lang="ru-RU" sz="1400" i="1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айыптамай</a:t>
            </a:r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1400" i="1" dirty="0">
                <a:latin typeface="Cambria" pitchFamily="18" charset="0"/>
                <a:ea typeface="Cambria" pitchFamily="18" charset="0"/>
              </a:rPr>
              <a:t>тыңдаңыз</a:t>
            </a:r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pPr algn="just"/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Маңызды </a:t>
            </a:r>
            <a:r>
              <a:rPr lang="ru-RU" sz="1400" i="1" dirty="0">
                <a:latin typeface="Cambria" pitchFamily="18" charset="0"/>
                <a:ea typeface="Cambria" pitchFamily="18" charset="0"/>
              </a:rPr>
              <a:t>тақырыптарды </a:t>
            </a:r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уақытында </a:t>
            </a:r>
            <a:r>
              <a:rPr lang="ru-RU" sz="1400" i="1" dirty="0">
                <a:latin typeface="Cambria" pitchFamily="18" charset="0"/>
                <a:ea typeface="Cambria" pitchFamily="18" charset="0"/>
              </a:rPr>
              <a:t>талқылаңыз, кейінге қалдырмаңыз.</a:t>
            </a:r>
            <a:endParaRPr lang="ru-RU" sz="1400" i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90196" y="8553400"/>
            <a:ext cx="4029465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Отбасылық </a:t>
            </a:r>
            <a:r>
              <a:rPr lang="ru-RU" sz="1400" i="1" dirty="0">
                <a:latin typeface="Cambria" pitchFamily="18" charset="0"/>
                <a:ea typeface="Cambria" pitchFamily="18" charset="0"/>
              </a:rPr>
              <a:t>қарым-қатынастар назар аударуды, құрметті </a:t>
            </a:r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үздіксіз </a:t>
            </a:r>
            <a:r>
              <a:rPr lang="ru-RU" sz="1400" i="1" dirty="0">
                <a:latin typeface="Cambria" pitchFamily="18" charset="0"/>
                <a:ea typeface="Cambria" pitchFamily="18" charset="0"/>
              </a:rPr>
              <a:t>еңбекті талап </a:t>
            </a:r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етеді. </a:t>
            </a:r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Жоғарыда</a:t>
            </a:r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1400" i="1" dirty="0">
                <a:latin typeface="Cambria" pitchFamily="18" charset="0"/>
                <a:ea typeface="Cambria" pitchFamily="18" charset="0"/>
              </a:rPr>
              <a:t>көрсетілген </a:t>
            </a:r>
            <a:r>
              <a:rPr lang="ru-RU" sz="1400" i="1" dirty="0">
                <a:latin typeface="Cambria" pitchFamily="18" charset="0"/>
                <a:ea typeface="Cambria" pitchFamily="18" charset="0"/>
              </a:rPr>
              <a:t>қағидаларды</a:t>
            </a:r>
            <a:r>
              <a:rPr lang="ru-RU" sz="1400" i="1" dirty="0">
                <a:latin typeface="Cambria" pitchFamily="18" charset="0"/>
                <a:ea typeface="Cambria" pitchFamily="18" charset="0"/>
              </a:rPr>
              <a:t> тұрақты түрде қолдану үйлесімді және берік отбасының қалыптасуына ықпал етеді.</a:t>
            </a:r>
            <a:endParaRPr lang="ru-RU" sz="1400" i="1" dirty="0" smtClean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9600" y="3632793"/>
            <a:ext cx="3755503" cy="16004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Қолдау </a:t>
            </a:r>
            <a:r>
              <a:rPr lang="ru-RU" sz="1400" b="1" i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және құрмет</a:t>
            </a:r>
            <a:endParaRPr lang="ru-RU" sz="1400" i="1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Қиын </a:t>
            </a:r>
            <a:r>
              <a:rPr lang="ru-RU" sz="1400" i="1" dirty="0">
                <a:latin typeface="Cambria" pitchFamily="18" charset="0"/>
                <a:ea typeface="Cambria" pitchFamily="18" charset="0"/>
              </a:rPr>
              <a:t>сәттерде бір-біріңізді қолдаңыз</a:t>
            </a:r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pPr algn="just"/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Әр </a:t>
            </a:r>
            <a:r>
              <a:rPr lang="ru-RU" sz="1400" i="1" dirty="0">
                <a:latin typeface="Cambria" pitchFamily="18" charset="0"/>
                <a:ea typeface="Cambria" pitchFamily="18" charset="0"/>
              </a:rPr>
              <a:t>отбасы мүшесінің пікірін және таңдауын </a:t>
            </a:r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бағалаңыз.</a:t>
            </a:r>
          </a:p>
          <a:p>
            <a:pPr algn="just"/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Сын </a:t>
            </a:r>
            <a:r>
              <a:rPr lang="ru-RU" sz="1400" i="1" dirty="0">
                <a:latin typeface="Cambria" pitchFamily="18" charset="0"/>
                <a:ea typeface="Cambria" pitchFamily="18" charset="0"/>
              </a:rPr>
              <a:t>айтудан аулақ болыңыз, оны конструктивті кеңестермен ауыстырыңыз.</a:t>
            </a:r>
            <a:endParaRPr lang="ru-RU" sz="1400" i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780928" y="6831011"/>
            <a:ext cx="3893491" cy="16004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Кешіре </a:t>
            </a:r>
            <a:r>
              <a:rPr lang="ru-RU" sz="1400" b="1" i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білу және келісімге келу қабілеті</a:t>
            </a:r>
            <a:endParaRPr lang="ru-RU" sz="1400" i="1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Эмоциялық </a:t>
            </a:r>
            <a:r>
              <a:rPr lang="ru-RU" sz="1400" i="1" dirty="0">
                <a:latin typeface="Cambria" pitchFamily="18" charset="0"/>
                <a:ea typeface="Cambria" pitchFamily="18" charset="0"/>
              </a:rPr>
              <a:t>төзімділікті дамытып, </a:t>
            </a:r>
            <a:r>
              <a:rPr lang="ru-RU" sz="1400" i="1" dirty="0">
                <a:latin typeface="Cambria" pitchFamily="18" charset="0"/>
                <a:ea typeface="Cambria" pitchFamily="18" charset="0"/>
              </a:rPr>
              <a:t>реніштерді</a:t>
            </a:r>
            <a:r>
              <a:rPr lang="ru-RU" sz="1400" i="1" dirty="0">
                <a:latin typeface="Cambria" pitchFamily="18" charset="0"/>
                <a:ea typeface="Cambria" pitchFamily="18" charset="0"/>
              </a:rPr>
              <a:t> кешіріңіз</a:t>
            </a:r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pPr algn="just"/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Барлық </a:t>
            </a:r>
            <a:r>
              <a:rPr lang="ru-RU" sz="1400" i="1" dirty="0">
                <a:latin typeface="Cambria" pitchFamily="18" charset="0"/>
                <a:ea typeface="Cambria" pitchFamily="18" charset="0"/>
              </a:rPr>
              <a:t>тараптардың </a:t>
            </a:r>
            <a:r>
              <a:rPr lang="ru-RU" sz="1400" i="1" dirty="0">
                <a:latin typeface="Cambria" pitchFamily="18" charset="0"/>
                <a:ea typeface="Cambria" pitchFamily="18" charset="0"/>
              </a:rPr>
              <a:t>мүддесін</a:t>
            </a:r>
            <a:r>
              <a:rPr lang="ru-RU" sz="1400" i="1" dirty="0">
                <a:latin typeface="Cambria" pitchFamily="18" charset="0"/>
                <a:ea typeface="Cambria" pitchFamily="18" charset="0"/>
              </a:rPr>
              <a:t> ескеретін шешімдерді іздеңіз</a:t>
            </a:r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pPr algn="just"/>
            <a:r>
              <a:rPr lang="ru-RU" sz="1400" i="1" dirty="0" smtClean="0">
                <a:latin typeface="Cambria" pitchFamily="18" charset="0"/>
                <a:ea typeface="Cambria" pitchFamily="18" charset="0"/>
              </a:rPr>
              <a:t>Командалық </a:t>
            </a:r>
            <a:r>
              <a:rPr lang="ru-RU" sz="1400" i="1" dirty="0">
                <a:latin typeface="Cambria" pitchFamily="18" charset="0"/>
                <a:ea typeface="Cambria" pitchFamily="18" charset="0"/>
              </a:rPr>
              <a:t>жұмыс пен өзара көмектің маңыздылығын ұмытпаңыз.</a:t>
            </a:r>
            <a:endParaRPr lang="ru-RU" sz="1400" i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405" y="2144688"/>
            <a:ext cx="2044946" cy="1436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406" y="3728864"/>
            <a:ext cx="2044946" cy="143882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404" y="5219443"/>
            <a:ext cx="2044947" cy="147599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96272"/>
            <a:ext cx="2026020" cy="1462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64724"/>
            <a:ext cx="5365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2594437"/>
            <a:ext cx="5365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2" y="5689152"/>
            <a:ext cx="5365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2" y="9055398"/>
            <a:ext cx="5365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61" y="8450697"/>
            <a:ext cx="212725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93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13477</TotalTime>
  <Words>320</Words>
  <Application>Microsoft Office PowerPoint</Application>
  <PresentationFormat>Лист A4 (210x297 мм)</PresentationFormat>
  <Paragraphs>50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Исполнительная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TelefonDoveriya</cp:lastModifiedBy>
  <cp:revision>1286</cp:revision>
  <dcterms:created xsi:type="dcterms:W3CDTF">2019-10-21T11:18:40Z</dcterms:created>
  <dcterms:modified xsi:type="dcterms:W3CDTF">2025-07-10T12:19:29Z</dcterms:modified>
</cp:coreProperties>
</file>