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2" r:id="rId1"/>
  </p:sldMasterIdLst>
  <p:notesMasterIdLst>
    <p:notesMasterId r:id="rId4"/>
  </p:notesMasterIdLst>
  <p:handoutMasterIdLst>
    <p:handoutMasterId r:id="rId5"/>
  </p:handoutMasterIdLst>
  <p:sldIdLst>
    <p:sldId id="257" r:id="rId2"/>
    <p:sldId id="265" r:id="rId3"/>
  </p:sldIdLst>
  <p:sldSz cx="6858000" cy="9906000" type="A4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EC4"/>
    <a:srgbClr val="A9C58D"/>
    <a:srgbClr val="BA79EF"/>
    <a:srgbClr val="C9F7CA"/>
    <a:srgbClr val="47B97D"/>
    <a:srgbClr val="2CD3EA"/>
    <a:srgbClr val="33CCFF"/>
    <a:srgbClr val="EA7EC6"/>
    <a:srgbClr val="C0E0E6"/>
    <a:srgbClr val="BEDB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09" autoAdjust="0"/>
  </p:normalViewPr>
  <p:slideViewPr>
    <p:cSldViewPr>
      <p:cViewPr varScale="1">
        <p:scale>
          <a:sx n="74" d="100"/>
          <a:sy n="74" d="100"/>
        </p:scale>
        <p:origin x="311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3E6C-20A6-4073-BC9E-EDE0536FA071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5131-4C0D-4D84-98E2-6175DCD3B92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1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8954-B977-4C6C-8E1B-651B26971CBA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53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385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D7FF0-32FB-4EDC-A74B-8509BE7A015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24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7298121"/>
            <a:ext cx="4227758" cy="127417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524420"/>
            <a:ext cx="5381513" cy="2590130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1056639"/>
            <a:ext cx="4800600" cy="501904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43858"/>
            <a:ext cx="1543050" cy="7566490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1056639"/>
            <a:ext cx="3621965" cy="70701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1056640"/>
            <a:ext cx="4800600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3138269"/>
            <a:ext cx="4475000" cy="3500389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655293"/>
            <a:ext cx="4477871" cy="1206776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1056639"/>
            <a:ext cx="2510028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1056640"/>
            <a:ext cx="2510028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2022695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020824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3191934"/>
            <a:ext cx="2727064" cy="181782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1056640"/>
            <a:ext cx="3012814" cy="7070166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5052381"/>
            <a:ext cx="2541495" cy="30904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651000"/>
            <a:ext cx="3086100" cy="451794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459591"/>
            <a:ext cx="2770586" cy="3124362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6448608"/>
            <a:ext cx="4787654" cy="1651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374467"/>
            <a:ext cx="6858000" cy="253153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73744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44310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6315354"/>
            <a:ext cx="4884383" cy="1651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7709"/>
            <a:ext cx="4800600" cy="501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915401"/>
            <a:ext cx="18859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A88081-C3A6-40CA-B35D-4693FFDB4CC9}" type="datetimeFigureOut">
              <a:rPr lang="ru-RU" smtClean="0"/>
              <a:t>20.09.2024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915401"/>
            <a:ext cx="251460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915401"/>
            <a:ext cx="13716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12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898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009200" y="261312"/>
            <a:ext cx="5753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КГУ «Региональный учебно-методический центр психологической поддержки» Управления образования акимата Костанайской области</a:t>
            </a:r>
          </a:p>
        </p:txBody>
      </p:sp>
      <p:sp>
        <p:nvSpPr>
          <p:cNvPr id="33" name="Прямоугольник 32"/>
          <p:cNvSpPr/>
          <p:nvPr/>
        </p:nvSpPr>
        <p:spPr bwMode="hidden">
          <a:xfrm>
            <a:off x="43551" y="1051823"/>
            <a:ext cx="6770897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ПАМЯТКА</a:t>
            </a:r>
            <a:endParaRPr lang="en-US" b="1" i="1" dirty="0" smtClean="0">
              <a:solidFill>
                <a:schemeClr val="accent6"/>
              </a:solidFill>
              <a:latin typeface="Cambria" pitchFamily="18" charset="0"/>
              <a:ea typeface="Cambria" pitchFamily="18" charset="0"/>
              <a:cs typeface="Courier New" pitchFamily="49" charset="0"/>
            </a:endParaRPr>
          </a:p>
          <a:p>
            <a:pPr algn="ctr"/>
            <a:r>
              <a:rPr lang="kk-KZ" b="1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«Семья и её влияние на ребёнка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»</a:t>
            </a:r>
            <a:endParaRPr lang="kk-KZ" b="1" i="1" dirty="0" smtClean="0">
              <a:solidFill>
                <a:schemeClr val="tx1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  <a:p>
            <a:pPr algn="ctr"/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(</a:t>
            </a: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для родителей</a:t>
            </a: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)</a:t>
            </a:r>
            <a:endParaRPr lang="en-US" i="1" dirty="0">
              <a:solidFill>
                <a:schemeClr val="tx1">
                  <a:lumMod val="95000"/>
                  <a:lumOff val="5000"/>
                </a:schemeClr>
              </a:solidFill>
              <a:latin typeface="Cambria" pitchFamily="18" charset="0"/>
              <a:ea typeface="Cambria" pitchFamily="18" charset="0"/>
              <a:cs typeface="Courier New" pitchFamily="49" charset="0"/>
            </a:endParaRPr>
          </a:p>
        </p:txBody>
      </p:sp>
      <p:pic>
        <p:nvPicPr>
          <p:cNvPr id="3" name="Picture 2" descr="C:\Users\TelefonDoveriya\Downloads\новый логотип (2024) — копия (2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4" y="23931"/>
            <a:ext cx="921066" cy="936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3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5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152400" y="1524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304800" y="3048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45720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609600" y="6096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699454" y="2110321"/>
            <a:ext cx="4439564" cy="1456821"/>
          </a:xfrm>
          <a:prstGeom prst="snip1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930483" y="3850583"/>
            <a:ext cx="5198857" cy="1064000"/>
          </a:xfrm>
          <a:prstGeom prst="snip1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1069973" y="5108289"/>
            <a:ext cx="5389705" cy="1220050"/>
          </a:xfrm>
          <a:prstGeom prst="snip1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с одним вырезанным углом 13"/>
          <p:cNvSpPr/>
          <p:nvPr/>
        </p:nvSpPr>
        <p:spPr>
          <a:xfrm>
            <a:off x="1222374" y="6465168"/>
            <a:ext cx="5374977" cy="1091574"/>
          </a:xfrm>
          <a:prstGeom prst="snip1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789016" y="2182147"/>
            <a:ext cx="42704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Создавайте </a:t>
            </a:r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поддерживающую </a:t>
            </a:r>
            <a:r>
              <a:rPr lang="ru-RU" sz="14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среду: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Обеспечьте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ребенку комфортную и безопасную атмосферу дома, где он может свободно выражать свои чувства и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переживания. Поддерживайте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увлечения и хобби ребенка, предоставляйте возможности для их развития.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69974" y="5158788"/>
            <a:ext cx="53717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Будьте положительным </a:t>
            </a:r>
            <a:r>
              <a:rPr lang="ru-RU" sz="14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примером: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часто повторяют поведенческие модели взрослых. Показывайте примеры честности, трудолюбия, уважения и других важных качеств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. Демонстрируйте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, как справляться с эмоциями, управлять стрессом и решать конфликты мирным путем.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85261" y="3915470"/>
            <a:ext cx="5089300" cy="945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Развивайте </a:t>
            </a:r>
            <a:r>
              <a:rPr lang="ru-RU" sz="14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коммуникацию: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Слушайте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, что говорит ваш ребенок, проявляйте интерес к его мыслям и чувствам, задавайте уточняющие вопросы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. Поощряйте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открытость в общении, обсуждайте как успехи, так и трудности.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16059" y="6533901"/>
            <a:ext cx="51879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Стимулируйте </a:t>
            </a:r>
            <a:r>
              <a:rPr lang="ru-RU" sz="14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самостоятельность: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Позвольте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ребенку принимать решения в повседневных делах, таких как выбор одежды, занятий или даже планирование семейных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мероприятий. 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907" y="7971348"/>
            <a:ext cx="2698093" cy="179581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468" y="2103529"/>
            <a:ext cx="1656185" cy="1692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76" y="7665030"/>
            <a:ext cx="3071130" cy="2035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AutoShape 10" descr="Picture backgroun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AutoShape 12" descr="Picture background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" name="AutoShape 21" descr="Picture background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AutoShape 23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utoShape 25" descr="Picture background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1" name="Picture 27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0000" l="0" r="8993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4407" y="2838731"/>
            <a:ext cx="1399318" cy="908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705" y="4141879"/>
            <a:ext cx="140176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4" y="5466286"/>
            <a:ext cx="140176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2" y="6783418"/>
            <a:ext cx="140176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523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3175"/>
            <a:ext cx="6858000" cy="9901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009200" y="261312"/>
            <a:ext cx="5753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1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Қостанай облысы әкімдігі білім басқармасының «Психологиялық қолдаудың өңірлік оқу-әдістемелік орталығы» ККМ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8675" y="1009535"/>
            <a:ext cx="6770897" cy="92333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ЖАДЫНАМА</a:t>
            </a:r>
            <a:endParaRPr lang="kk-KZ" b="1" i="1" dirty="0">
              <a:solidFill>
                <a:schemeClr val="accent6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algn="ctr"/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«Отбасы және оның балаға әсері</a:t>
            </a: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ата-аналар үшін</a:t>
            </a: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TelefonDoveriya\Downloads\новый логотип (2024) — копия (2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4" y="23931"/>
            <a:ext cx="921066" cy="936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6" t="5426" r="9571" b="13523"/>
          <a:stretch/>
        </p:blipFill>
        <p:spPr bwMode="auto">
          <a:xfrm>
            <a:off x="4219022" y="8128110"/>
            <a:ext cx="2090298" cy="1520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06" y="2293727"/>
            <a:ext cx="4456113" cy="132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970" y="2861763"/>
            <a:ext cx="140176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0632" y="2370035"/>
            <a:ext cx="42166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Қолдау ортасын жасаңыз: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балаңызға өз сезімдері мен тәжірибелерін еркін жеткізе алатын үйде жайлы және қауіпсіз атмосфераны қамтамасыз етіңіз. Баланың хоббиі мен </a:t>
            </a:r>
            <a:r>
              <a:rPr lang="kk-KZ" sz="1400" b="1" i="1" dirty="0" smtClean="0">
                <a:latin typeface="Times New Roman" pitchFamily="18" charset="0"/>
                <a:cs typeface="Times New Roman" pitchFamily="18" charset="0"/>
              </a:rPr>
              <a:t>қызығушылығын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қолдаңыз, олардың дамуына мүмкіндік беріңіз.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216" y="2014038"/>
            <a:ext cx="1652587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612" y="3852522"/>
            <a:ext cx="5235216" cy="1162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4136283"/>
            <a:ext cx="140176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5105" y="3852522"/>
            <a:ext cx="520572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Қарым-қатынасты дамыту: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балаңыздың айтқанын тыңдаңыз, оның ойлары мен сезімдеріне қызығушылық танытыңыз, нақты сұрақтар қойыңыз. Қарым-қатынаста ашықтықты ынталандырыңыз, жетістіктер мен қиындықтарды талқылаңыз.</a:t>
            </a: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057" y="6797623"/>
            <a:ext cx="5492515" cy="1035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5598091"/>
            <a:ext cx="1401763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с одним вырезанным углом 5"/>
          <p:cNvSpPr/>
          <p:nvPr/>
        </p:nvSpPr>
        <p:spPr>
          <a:xfrm>
            <a:off x="1221712" y="5184483"/>
            <a:ext cx="5328592" cy="1434789"/>
          </a:xfrm>
          <a:prstGeom prst="snip1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240669" y="5234277"/>
            <a:ext cx="53096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Позитивті мысал келтіріңіз: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балалар ересектердің мінез-құлық үлгілерін жиі қайталайды. Адалдық, еңбекқорлық, құрмет және басқа да маңызды қасиеттердің мысалдарын көрсетіңіз. Эмоциялармен қалай күресуге, стрессті басқаруға және қақтығыстарды бейбіт жолмен шешуге болатындығын көрсетіңіз.</a:t>
            </a:r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01" y="7134173"/>
            <a:ext cx="1395413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17057" y="6939694"/>
            <a:ext cx="53322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Тәуелсіздікті ынталандыру: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балаға киім таңдау, іс-шаралар немесе тіпті отбасылық іс-шараларды жоспарлау сияқты күнделікті жұмыстарда шешім қабылдауға мүмкіндік беріңіз.</a:t>
            </a: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" y="7848712"/>
            <a:ext cx="3067050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34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6860</TotalTime>
  <Words>299</Words>
  <Application>Microsoft Office PowerPoint</Application>
  <PresentationFormat>Лист A4 (210x297 мм)</PresentationFormat>
  <Paragraphs>16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Arial</vt:lpstr>
      <vt:lpstr>Calibri</vt:lpstr>
      <vt:lpstr>Cambria</vt:lpstr>
      <vt:lpstr>Courier New</vt:lpstr>
      <vt:lpstr>Georgia</vt:lpstr>
      <vt:lpstr>Segoe UI Symbol</vt:lpstr>
      <vt:lpstr>Times New Roman</vt:lpstr>
      <vt:lpstr>Trebuchet MS</vt:lpstr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621</cp:revision>
  <dcterms:created xsi:type="dcterms:W3CDTF">2019-10-21T11:18:40Z</dcterms:created>
  <dcterms:modified xsi:type="dcterms:W3CDTF">2024-09-20T12:27:55Z</dcterms:modified>
</cp:coreProperties>
</file>